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sldIdLst>
    <p:sldId id="271" r:id="rId3"/>
    <p:sldId id="256" r:id="rId4"/>
    <p:sldId id="258" r:id="rId5"/>
    <p:sldId id="260" r:id="rId6"/>
    <p:sldId id="274" r:id="rId7"/>
    <p:sldId id="259" r:id="rId8"/>
    <p:sldId id="297" r:id="rId9"/>
    <p:sldId id="294" r:id="rId10"/>
    <p:sldId id="283" r:id="rId11"/>
    <p:sldId id="275" r:id="rId12"/>
    <p:sldId id="291" r:id="rId13"/>
    <p:sldId id="263" r:id="rId14"/>
    <p:sldId id="292" r:id="rId15"/>
    <p:sldId id="295" r:id="rId16"/>
    <p:sldId id="296" r:id="rId17"/>
    <p:sldId id="299" r:id="rId18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00FF"/>
    <a:srgbClr val="00421E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618" autoAdjust="0"/>
    <p:restoredTop sz="86470" autoAdjust="0"/>
  </p:normalViewPr>
  <p:slideViewPr>
    <p:cSldViewPr>
      <p:cViewPr>
        <p:scale>
          <a:sx n="73" d="100"/>
          <a:sy n="73" d="100"/>
        </p:scale>
        <p:origin x="-1248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1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</a:lstStyle>
          <a:p>
            <a:fld id="{F97678DB-3F8D-4CD0-BA77-3656CB4B8304}" type="datetimeFigureOut">
              <a:rPr lang="fr-FR"/>
              <a:pPr/>
              <a:t>24/05/2021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fr-FR"/>
              <a:t>Cliquer ici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</a:lstStyle>
          <a:p>
            <a:fld id="{55A5A28D-BDB6-46FF-A1EF-D3D59E3A726F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8190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23903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Insérez</a:t>
            </a:r>
            <a:r>
              <a:rPr lang="fr-FR" baseline="0" dirty="0" smtClean="0"/>
              <a:t> une image illustrant une coutume ou une tradition.</a:t>
            </a:r>
            <a:endParaRPr lang="fr-FR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smtClean="0">
                <a:solidFill>
                  <a:prstClr val="black"/>
                </a:solidFill>
              </a:rPr>
              <a:pPr/>
              <a:t>15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61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Insérez</a:t>
            </a:r>
            <a:r>
              <a:rPr lang="fr-FR" baseline="0" dirty="0" smtClean="0"/>
              <a:t> une image illustrant une coutume ou une tradition.</a:t>
            </a:r>
            <a:endParaRPr lang="fr-FR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smtClean="0">
                <a:solidFill>
                  <a:prstClr val="black"/>
                </a:solidFill>
              </a:rPr>
              <a:pPr/>
              <a:t>16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1801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Selon les écritures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yogiques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 pratique du yoga conduit à l’union de la conscience individuelle à la conscience universelle. Selon les scientifiques modernes, tout dans l’univers n’est que manifestation du même firmament quantique.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Celui qui expérimente l’unité de l’existence est considéré comme étant « en yoga », il est appelé un yogi qui a atteint un état de liberté, auquel on se réfère sous les noms de </a:t>
            </a:r>
            <a:r>
              <a:rPr lang="fr-F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mukti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nirvāna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kaivalya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</a:t>
            </a:r>
            <a:r>
              <a:rPr lang="fr-F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moksha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« yoga » se réfère aussi à une science intérieure qui comprend une variété de méthodes par le biais desquelles les êtres humains peuvent parvenir à l’union entre le corps et le mental pour atteindre l’accomplissement de soi. 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but de la pratique du yoga (</a:t>
            </a:r>
            <a:r>
              <a:rPr lang="fr-F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sādhana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est de surmonter toutes sortes de souffrances, ce qui mène à un sentiment de liberté à chaque stade de la vie, avec une santé holistique, le bonheur et l’harmonie.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89803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Insérez</a:t>
            </a:r>
            <a:r>
              <a:rPr lang="fr-FR" baseline="0" dirty="0" smtClean="0"/>
              <a:t> une image d'un animal et/ou d'une plante que l'on trouve dans votre pays.</a:t>
            </a:r>
            <a:endParaRPr lang="fr-FR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41475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 sages transportèrent cette puissante science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yogique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dans différentes parties du monde y compris l’Asie, le Moyen-Orient, l’Afrique du Nord et l’Amérique du Sud. Il est intéressant de noter que des chercheurs modernes ont noté et se sont émerveillés des parallèles étroits qui existaient entre d’anciennes cultures à travers le globe.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Cependant, c’est en Inde que le système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yogique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trouvé sa plus complète expression.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Agastya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saptarishi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voyagea à travers le sous-continent indien, travailla cette culture pour en faire un mode de vie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yogique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essentiel.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63265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 sages transportèrent cette puissante science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yogique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dans différentes parties du monde y compris l’Asie, le Moyen-Orient, l’Afrique du Nord et l’Amérique du Sud. Il est intéressant de noter que des chercheurs modernes ont noté et se sont émerveillés des parallèles étroits qui existaient entre d’anciennes cultures à travers le globe.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Cependant, c’est en Inde que le système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yogique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trouvé sa plus complète expression.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Agastya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saptarishi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voyagea à travers le sous-continent indien, travailla cette culture pour en faire un mode de vie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yogique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essentiel.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smtClean="0">
                <a:solidFill>
                  <a:prstClr val="black"/>
                </a:solidFill>
              </a:rPr>
              <a:pPr/>
              <a:t>7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260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 sages transportèrent cette puissante science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yogique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dans différentes parties du monde y compris l’Asie, le Moyen-Orient, l’Afrique du Nord et l’Amérique du Sud. Il est intéressant de noter que des chercheurs modernes ont noté et se sont émerveillés des parallèles étroits qui existaient entre d’anciennes cultures à travers le globe.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Cependant, c’est en Inde que le système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yogique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trouvé sa plus complète expression.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Agastya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saptarishi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voyagea à travers le sous-continent indien, travailla cette culture pour en faire un mode de vie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yogique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essentiel.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smtClean="0">
                <a:solidFill>
                  <a:prstClr val="black"/>
                </a:solidFill>
              </a:rPr>
              <a:pPr/>
              <a:t>8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942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Insérez</a:t>
            </a:r>
            <a:r>
              <a:rPr lang="fr-FR" baseline="0" dirty="0" smtClean="0"/>
              <a:t> une image illustrant une coutume ou une tradition.</a:t>
            </a:r>
            <a:endParaRPr lang="fr-FR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79651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Insérez</a:t>
            </a:r>
            <a:r>
              <a:rPr lang="fr-FR" baseline="0" dirty="0" smtClean="0"/>
              <a:t> une image illustrant une coutume ou une tradition.</a:t>
            </a:r>
            <a:endParaRPr lang="fr-FR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smtClean="0">
                <a:solidFill>
                  <a:prstClr val="black"/>
                </a:solidFill>
              </a:rPr>
              <a:pPr/>
              <a:t>13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1801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Insérez</a:t>
            </a:r>
            <a:r>
              <a:rPr lang="fr-FR" baseline="0" dirty="0" smtClean="0"/>
              <a:t> une image illustrant une coutume ou une tradition.</a:t>
            </a:r>
            <a:endParaRPr lang="fr-FR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smtClean="0">
                <a:solidFill>
                  <a:prstClr val="black"/>
                </a:solidFill>
              </a:rPr>
              <a:pPr/>
              <a:t>14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9801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63050" cy="6858000"/>
            <a:chOff x="0" y="0"/>
            <a:chExt cx="916305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2" y="4572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1292" y="0"/>
              <a:ext cx="9144000" cy="6858000"/>
            </a:xfrm>
            <a:prstGeom prst="rect">
              <a:avLst/>
            </a:prstGeom>
            <a:solidFill>
              <a:schemeClr val="accent2">
                <a:shade val="75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9144000" cy="2286000"/>
            </a:xfrm>
            <a:prstGeom prst="rect">
              <a:avLst/>
            </a:prstGeom>
            <a:gradFill flip="none" rotWithShape="1">
              <a:gsLst>
                <a:gs pos="33000">
                  <a:schemeClr val="accent3">
                    <a:alpha val="4900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92" y="1981200"/>
              <a:ext cx="9144000" cy="609600"/>
            </a:xfrm>
            <a:prstGeom prst="rect">
              <a:avLst/>
            </a:prstGeom>
            <a:solidFill>
              <a:schemeClr val="tx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66" y="2590800"/>
              <a:ext cx="9144000" cy="4572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50" y="0"/>
              <a:ext cx="9144000" cy="1981200"/>
            </a:xfrm>
            <a:prstGeom prst="rect">
              <a:avLst/>
            </a:prstGeom>
            <a:gradFill flip="none" rotWithShape="1">
              <a:gsLst>
                <a:gs pos="33000">
                  <a:schemeClr val="accent3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2625"/>
            <a:ext cx="7772400" cy="666750"/>
          </a:xfrm>
        </p:spPr>
        <p:txBody>
          <a:bodyPr/>
          <a:lstStyle>
            <a:lvl1pPr algn="ctr" latinLnBrk="0">
              <a:defRPr lang="fr-FR" sz="360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7772400" cy="381000"/>
          </a:xfrm>
        </p:spPr>
        <p:txBody>
          <a:bodyPr/>
          <a:lstStyle>
            <a:lvl1pPr marL="0" indent="0" algn="ctr" latinLnBrk="0">
              <a:buNone/>
              <a:defRPr lang="fr-FR" sz="1600">
                <a:solidFill>
                  <a:schemeClr val="bg1"/>
                </a:solidFill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fr-FR"/>
              <a:pPr/>
              <a:t>24/05/2021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accent6">
            <a:shade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228600"/>
            <a:ext cx="9144000" cy="6400800"/>
            <a:chOff x="0" y="228600"/>
            <a:chExt cx="9144000" cy="64008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3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228600"/>
              <a:ext cx="9144000" cy="6199632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05200"/>
            <a:ext cx="7772400" cy="1362075"/>
          </a:xfrm>
        </p:spPr>
        <p:txBody>
          <a:bodyPr anchor="b" anchorCtr="0"/>
          <a:lstStyle>
            <a:lvl1pPr algn="l" latinLnBrk="0">
              <a:defRPr lang="fr-FR" sz="3600" b="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876801"/>
            <a:ext cx="7772400" cy="1042987"/>
          </a:xfrm>
        </p:spPr>
        <p:txBody>
          <a:bodyPr anchor="t" anchorCtr="0"/>
          <a:lstStyle>
            <a:lvl1pPr marL="0" indent="0" latinLnBrk="0">
              <a:buNone/>
              <a:defRPr lang="fr-FR" sz="1600">
                <a:solidFill>
                  <a:schemeClr val="accent6">
                    <a:shade val="10000"/>
                  </a:schemeClr>
                </a:solidFill>
              </a:defRPr>
            </a:lvl1pPr>
            <a:lvl2pPr marL="457200" indent="0"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fr-FR" sz="2800"/>
            </a:lvl1pPr>
            <a:lvl2pPr>
              <a:defRPr lang="fr-FR" sz="2400"/>
            </a:lvl2pPr>
            <a:lvl3pPr>
              <a:defRPr lang="fr-FR" sz="2000"/>
            </a:lvl3pPr>
            <a:lvl4pPr>
              <a:defRPr lang="fr-FR" sz="1800"/>
            </a:lvl4pPr>
            <a:lvl5pPr>
              <a:defRPr lang="fr-FR" sz="1800"/>
            </a:lvl5pPr>
            <a:lvl6pPr>
              <a:defRPr lang="fr-FR" sz="1800"/>
            </a:lvl6pPr>
            <a:lvl7pPr>
              <a:defRPr lang="fr-FR" sz="1800"/>
            </a:lvl7pPr>
            <a:lvl8pPr>
              <a:defRPr lang="fr-FR" sz="1800"/>
            </a:lvl8pPr>
            <a:lvl9pPr>
              <a:defRPr lang="fr-FR"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fr-FR" sz="2800"/>
            </a:lvl1pPr>
            <a:lvl2pPr>
              <a:defRPr lang="fr-FR" sz="2400"/>
            </a:lvl2pPr>
            <a:lvl3pPr>
              <a:defRPr lang="fr-FR" sz="2000"/>
            </a:lvl3pPr>
            <a:lvl4pPr>
              <a:defRPr lang="fr-FR" sz="1800"/>
            </a:lvl4pPr>
            <a:lvl5pPr>
              <a:defRPr lang="fr-FR" sz="1800"/>
            </a:lvl5pPr>
            <a:lvl6pPr>
              <a:defRPr lang="fr-FR" sz="1800"/>
            </a:lvl6pPr>
            <a:lvl7pPr>
              <a:defRPr lang="fr-FR" sz="1800"/>
            </a:lvl7pPr>
            <a:lvl8pPr>
              <a:defRPr lang="fr-FR" sz="1800"/>
            </a:lvl8pPr>
            <a:lvl9pPr>
              <a:defRPr lang="fr-FR"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fr-FR"/>
              <a:pPr/>
              <a:t>24/05/2021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fr-FR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fr-FR" sz="2400" b="1"/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fr-FR" sz="2400"/>
            </a:lvl1pPr>
            <a:lvl2pPr>
              <a:defRPr lang="fr-FR" sz="2000"/>
            </a:lvl2pPr>
            <a:lvl3pPr>
              <a:defRPr lang="fr-FR" sz="1800"/>
            </a:lvl3pPr>
            <a:lvl4pPr>
              <a:defRPr lang="fr-FR" sz="1600"/>
            </a:lvl4pPr>
            <a:lvl5pPr>
              <a:defRPr lang="fr-FR" sz="1600"/>
            </a:lvl5pPr>
            <a:lvl6pPr>
              <a:defRPr lang="fr-FR" sz="1600"/>
            </a:lvl6pPr>
            <a:lvl7pPr>
              <a:defRPr lang="fr-FR" sz="1600"/>
            </a:lvl7pPr>
            <a:lvl8pPr>
              <a:defRPr lang="fr-FR" sz="1600"/>
            </a:lvl8pPr>
            <a:lvl9pPr>
              <a:defRPr lang="fr-FR"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fr-FR" sz="2400" b="1"/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fr-FR" sz="2400"/>
            </a:lvl1pPr>
            <a:lvl2pPr>
              <a:defRPr lang="fr-FR" sz="2000"/>
            </a:lvl2pPr>
            <a:lvl3pPr>
              <a:defRPr lang="fr-FR" sz="1800"/>
            </a:lvl3pPr>
            <a:lvl4pPr>
              <a:defRPr lang="fr-FR" sz="1600"/>
            </a:lvl4pPr>
            <a:lvl5pPr>
              <a:defRPr lang="fr-FR" sz="1600"/>
            </a:lvl5pPr>
            <a:lvl6pPr>
              <a:defRPr lang="fr-FR" sz="1600"/>
            </a:lvl6pPr>
            <a:lvl7pPr>
              <a:defRPr lang="fr-FR" sz="1600"/>
            </a:lvl7pPr>
            <a:lvl8pPr>
              <a:defRPr lang="fr-FR" sz="1600"/>
            </a:lvl8pPr>
            <a:lvl9pPr>
              <a:defRPr lang="fr-FR"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fr-FR"/>
              <a:pPr/>
              <a:t>24/05/2021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fr-FR"/>
              <a:pPr/>
              <a:t>24/05/2021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fr-FR"/>
              <a:pPr/>
              <a:t>24/05/2021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0">
              <a:defRPr lang="fr-FR"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fr-FR" sz="3200"/>
            </a:lvl1pPr>
            <a:lvl2pPr>
              <a:defRPr lang="fr-FR" sz="2800"/>
            </a:lvl2pPr>
            <a:lvl3pPr>
              <a:defRPr lang="fr-FR" sz="2400"/>
            </a:lvl3pPr>
            <a:lvl4pPr>
              <a:defRPr lang="fr-FR" sz="2000"/>
            </a:lvl4pPr>
            <a:lvl5pPr>
              <a:defRPr lang="fr-FR" sz="2000"/>
            </a:lvl5pPr>
            <a:lvl6pPr>
              <a:defRPr lang="fr-FR" sz="2000"/>
            </a:lvl6pPr>
            <a:lvl7pPr>
              <a:defRPr lang="fr-FR" sz="2000"/>
            </a:lvl7pPr>
            <a:lvl8pPr>
              <a:defRPr lang="fr-FR" sz="2000"/>
            </a:lvl8pPr>
            <a:lvl9pPr>
              <a:defRPr lang="fr-FR"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fr-FR" sz="1400"/>
            </a:lvl1pPr>
            <a:lvl2pPr marL="457200" indent="0">
              <a:buNone/>
              <a:defRPr lang="fr-FR" sz="1200"/>
            </a:lvl2pPr>
            <a:lvl3pPr marL="914400" indent="0">
              <a:buNone/>
              <a:defRPr lang="fr-FR" sz="1000"/>
            </a:lvl3pPr>
            <a:lvl4pPr marL="1371600" indent="0">
              <a:buNone/>
              <a:defRPr lang="fr-FR" sz="900"/>
            </a:lvl4pPr>
            <a:lvl5pPr marL="1828800" indent="0">
              <a:buNone/>
              <a:defRPr lang="fr-FR" sz="900"/>
            </a:lvl5pPr>
            <a:lvl6pPr marL="2286000" indent="0">
              <a:buNone/>
              <a:defRPr lang="fr-FR" sz="900"/>
            </a:lvl6pPr>
            <a:lvl7pPr marL="2743200" indent="0">
              <a:buNone/>
              <a:defRPr lang="fr-FR" sz="900"/>
            </a:lvl7pPr>
            <a:lvl8pPr marL="3200400" indent="0">
              <a:buNone/>
              <a:defRPr lang="fr-FR" sz="900"/>
            </a:lvl8pPr>
            <a:lvl9pPr marL="3657600" indent="0">
              <a:buNone/>
              <a:defRPr lang="fr-FR"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fr-FR"/>
              <a:pPr/>
              <a:t>24/05/2021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fr-FR"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fr-FR" sz="3200"/>
            </a:lvl1pPr>
            <a:lvl2pPr marL="457200" indent="0">
              <a:buNone/>
              <a:defRPr lang="fr-FR" sz="2800"/>
            </a:lvl2pPr>
            <a:lvl3pPr marL="914400" indent="0">
              <a:buNone/>
              <a:defRPr lang="fr-FR" sz="2400"/>
            </a:lvl3pPr>
            <a:lvl4pPr marL="1371600" indent="0">
              <a:buNone/>
              <a:defRPr lang="fr-FR" sz="2000"/>
            </a:lvl4pPr>
            <a:lvl5pPr marL="1828800" indent="0">
              <a:buNone/>
              <a:defRPr lang="fr-FR" sz="2000"/>
            </a:lvl5pPr>
            <a:lvl6pPr marL="2286000" indent="0">
              <a:buNone/>
              <a:defRPr lang="fr-FR" sz="2000"/>
            </a:lvl6pPr>
            <a:lvl7pPr marL="2743200" indent="0">
              <a:buNone/>
              <a:defRPr lang="fr-FR" sz="2000"/>
            </a:lvl7pPr>
            <a:lvl8pPr marL="3200400" indent="0">
              <a:buNone/>
              <a:defRPr lang="fr-FR" sz="2000"/>
            </a:lvl8pPr>
            <a:lvl9pPr marL="3657600" indent="0">
              <a:buNone/>
              <a:defRPr lang="fr-FR"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fr-FR" sz="1400"/>
            </a:lvl1pPr>
            <a:lvl2pPr marL="457200" indent="0">
              <a:buNone/>
              <a:defRPr lang="fr-FR" sz="1200"/>
            </a:lvl2pPr>
            <a:lvl3pPr marL="914400" indent="0">
              <a:buNone/>
              <a:defRPr lang="fr-FR" sz="1000"/>
            </a:lvl3pPr>
            <a:lvl4pPr marL="1371600" indent="0">
              <a:buNone/>
              <a:defRPr lang="fr-FR" sz="900"/>
            </a:lvl4pPr>
            <a:lvl5pPr marL="1828800" indent="0">
              <a:buNone/>
              <a:defRPr lang="fr-FR" sz="900"/>
            </a:lvl5pPr>
            <a:lvl6pPr marL="2286000" indent="0">
              <a:buNone/>
              <a:defRPr lang="fr-FR" sz="900"/>
            </a:lvl6pPr>
            <a:lvl7pPr marL="2743200" indent="0">
              <a:buNone/>
              <a:defRPr lang="fr-FR" sz="900"/>
            </a:lvl7pPr>
            <a:lvl8pPr marL="3200400" indent="0">
              <a:buNone/>
              <a:defRPr lang="fr-FR" sz="900"/>
            </a:lvl8pPr>
            <a:lvl9pPr marL="3657600" indent="0">
              <a:buNone/>
              <a:defRPr lang="fr-FR"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fr-FR"/>
              <a:pPr/>
              <a:t>24/05/2021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Rectangle 1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1371601"/>
              <a:ext cx="9144000" cy="5057775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143000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fr-FR"/>
              <a:t>Cliquer ici pour modifier le style du titre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4476"/>
            <a:ext cx="8229600" cy="461168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fr-FR"/>
              <a:t>Cliquer ici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fr-FR" sz="1200">
                <a:solidFill>
                  <a:schemeClr val="bg1"/>
                </a:solidFill>
              </a:defRPr>
            </a:lvl1pPr>
          </a:lstStyle>
          <a:p>
            <a:fld id="{22B01318-6ABD-4BDD-BBB0-D5B124F36B42}" type="datetimeFigureOut">
              <a:rPr lang="fr-FR">
                <a:solidFill>
                  <a:schemeClr val="bg1"/>
                </a:solidFill>
              </a:rPr>
              <a:pPr/>
              <a:t>24/05/2021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63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fr-FR" sz="1200"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fr-FR" sz="1200">
                <a:solidFill>
                  <a:schemeClr val="bg1"/>
                </a:solidFill>
              </a:defRPr>
            </a:lvl1pPr>
          </a:lstStyle>
          <a:p>
            <a:fld id="{62D56ECA-4C16-4208-B374-27591EF545A3}" type="slidenum">
              <a:rPr lang="fr-FR">
                <a:solidFill>
                  <a:schemeClr val="bg1"/>
                </a:solidFill>
              </a:rPr>
              <a:pPr/>
              <a:t>‹N°›</a:t>
            </a:fld>
            <a:endParaRPr lang="fr-FR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lang="fr-FR" sz="3600" kern="1200" cap="all" baseline="0">
          <a:solidFill>
            <a:schemeClr val="bg1"/>
          </a:solidFill>
          <a:effectLst>
            <a:outerShdw blurRad="254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lang="fr-FR" sz="2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fr-FR" sz="24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fr-FR" sz="20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fr-FR"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fr-FR"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misdelinde@orange.f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500198"/>
          </a:xfrm>
          <a:solidFill>
            <a:srgbClr val="00421E"/>
          </a:solidFill>
        </p:spPr>
        <p:txBody>
          <a:bodyPr>
            <a:noAutofit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 smtClean="0"/>
              <a:t/>
            </a:r>
            <a:br>
              <a:rPr lang="fr-FR" b="1" dirty="0" smtClean="0"/>
            </a:b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000108"/>
            <a:ext cx="9144000" cy="5429264"/>
          </a:xfrm>
          <a:solidFill>
            <a:srgbClr val="00CC00"/>
          </a:solidFill>
        </p:spPr>
        <p:txBody>
          <a:bodyPr>
            <a:noAutofit/>
          </a:bodyPr>
          <a:lstStyle/>
          <a:p>
            <a:pPr algn="just"/>
            <a:endParaRPr lang="fr-WINDIE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WINDIE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engagés indiens sont venus avec une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tradition culturelle et cultuelle.</a:t>
            </a:r>
          </a:p>
          <a:p>
            <a:pPr algn="just"/>
            <a:r>
              <a:rPr lang="fr-WINDIE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Leurs descendants </a:t>
            </a:r>
            <a:r>
              <a:rPr lang="fr-WINDIE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(la composante indienne de la société guadeloupéenne) </a:t>
            </a:r>
            <a:r>
              <a:rPr lang="fr-WINDIE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entendent faire perpétuer cet héritage par la mise en place des actions pour le faire connaitre à la population guadeloupéenne et autres. </a:t>
            </a:r>
            <a:endParaRPr lang="fr-FR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sz="2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 y a un apport indien remarquablement indéniable, dans le paysage culturel cultuel  guadeloupéen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 </a:t>
            </a:r>
            <a:r>
              <a:rPr lang="fr-WINDIES" sz="2000" b="1" i="1" dirty="0" smtClean="0">
                <a:latin typeface="Times New Roman" pitchFamily="18" charset="0"/>
                <a:cs typeface="Times New Roman" pitchFamily="18" charset="0"/>
              </a:rPr>
              <a:t>Voir </a:t>
            </a:r>
            <a:r>
              <a:rPr lang="fr-WINDIES" sz="2000" b="1" i="1" dirty="0" smtClean="0">
                <a:latin typeface="Times New Roman" pitchFamily="18" charset="0"/>
                <a:cs typeface="Times New Roman" pitchFamily="18" charset="0"/>
              </a:rPr>
              <a:t>les diapositives ci-après (16)</a:t>
            </a:r>
            <a:endParaRPr lang="fr-WINDIES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357322"/>
          </a:xfrm>
          <a:prstGeom prst="rect">
            <a:avLst/>
          </a:prstGeom>
          <a:solidFill>
            <a:srgbClr val="FF0000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WINDIES" sz="2400" dirty="0" smtClean="0"/>
              <a:t>Apport Indien dans la société Guadeloupéenne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352897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85392"/>
          </a:xfrm>
          <a:prstGeom prst="rect">
            <a:avLst/>
          </a:prstGeom>
          <a:solidFill>
            <a:srgbClr val="FF0000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Les Langues</a:t>
            </a:r>
            <a:endParaRPr lang="fr-FR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1381365"/>
            <a:ext cx="9144000" cy="5355976"/>
          </a:xfrm>
          <a:prstGeom prst="rect">
            <a:avLst/>
          </a:prstGeom>
          <a:solidFill>
            <a:srgbClr val="002060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Les indiens sont arrivés avec </a:t>
            </a:r>
            <a:r>
              <a:rPr lang="fr-FR" sz="2400" dirty="0"/>
              <a:t>leurs langues </a:t>
            </a:r>
            <a:r>
              <a:rPr lang="fr-FR" sz="2400" dirty="0" smtClean="0"/>
              <a:t>d’origine  </a:t>
            </a:r>
            <a:br>
              <a:rPr lang="fr-FR" sz="2400" dirty="0" smtClean="0"/>
            </a:br>
            <a:r>
              <a:rPr lang="fr-FR" sz="2400" dirty="0" smtClean="0"/>
              <a:t>Exemple : (Tamoul</a:t>
            </a:r>
            <a:r>
              <a:rPr lang="fr-FR" sz="2400" dirty="0"/>
              <a:t>, </a:t>
            </a:r>
            <a:r>
              <a:rPr lang="fr-FR" sz="2400" dirty="0" smtClean="0"/>
              <a:t>Hindi et autres dialectes)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/>
              <a:t>Ils ont introduit des vocables tamouls dans le créole </a:t>
            </a:r>
            <a:endParaRPr lang="fr-FR" sz="2400" dirty="0" smtClean="0"/>
          </a:p>
          <a:p>
            <a:pPr algn="ctr"/>
            <a:r>
              <a:rPr lang="fr-FR" sz="2400" dirty="0" smtClean="0"/>
              <a:t>AN </a:t>
            </a:r>
            <a:r>
              <a:rPr lang="fr-FR" sz="2400" dirty="0"/>
              <a:t>TAN NANNI </a:t>
            </a:r>
            <a:r>
              <a:rPr lang="fr-FR" sz="2400" dirty="0" smtClean="0"/>
              <a:t>NANAN (</a:t>
            </a:r>
            <a:r>
              <a:rPr lang="fr-FR" sz="1400" dirty="0" smtClean="0"/>
              <a:t>Depuis très </a:t>
            </a:r>
            <a:r>
              <a:rPr lang="fr-FR" sz="1400" dirty="0" err="1" smtClean="0"/>
              <a:t>très</a:t>
            </a:r>
            <a:r>
              <a:rPr lang="fr-FR" sz="1400" dirty="0" smtClean="0"/>
              <a:t> longtemps)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 smtClean="0"/>
              <a:t>APPA </a:t>
            </a:r>
            <a:r>
              <a:rPr lang="fr-FR" sz="1400" dirty="0" smtClean="0"/>
              <a:t>(</a:t>
            </a:r>
            <a:r>
              <a:rPr lang="fr-FR" sz="1400" dirty="0" smtClean="0">
                <a:solidFill>
                  <a:prstClr val="white"/>
                </a:solidFill>
              </a:rPr>
              <a:t>Papa) </a:t>
            </a:r>
            <a:endParaRPr lang="fr-FR" sz="2400" dirty="0" smtClean="0"/>
          </a:p>
          <a:p>
            <a:pPr algn="ctr"/>
            <a:r>
              <a:rPr lang="fr-FR" sz="2400" dirty="0" smtClean="0"/>
              <a:t>AN MAN</a:t>
            </a:r>
            <a:r>
              <a:rPr lang="fr-FR" sz="2400" dirty="0"/>
              <a:t> </a:t>
            </a:r>
            <a:r>
              <a:rPr lang="fr-FR" sz="1400" dirty="0" smtClean="0"/>
              <a:t>(Maman) </a:t>
            </a:r>
          </a:p>
          <a:p>
            <a:pPr algn="ctr"/>
            <a:endParaRPr lang="fr-WINDIES" sz="1400" dirty="0" smtClean="0"/>
          </a:p>
          <a:p>
            <a:pPr algn="ctr"/>
            <a:r>
              <a:rPr lang="fr-WINDIES" sz="2000" dirty="0" smtClean="0"/>
              <a:t>Une structure associative (Le CGPLI) a été créée </a:t>
            </a:r>
          </a:p>
          <a:p>
            <a:pPr algn="ctr"/>
            <a:r>
              <a:rPr lang="fr-WINDIES" sz="2000" dirty="0" smtClean="0"/>
              <a:t>pour le développement  et la promotion des langues indiennes en Guadeloupe</a:t>
            </a: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7941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649" y="260648"/>
            <a:ext cx="9144000" cy="792088"/>
          </a:xfrm>
          <a:prstGeom prst="rect">
            <a:avLst/>
          </a:prstGeom>
          <a:solidFill>
            <a:srgbClr val="FF0000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prstClr val="white"/>
                </a:solidFill>
              </a:rPr>
              <a:t/>
            </a:r>
            <a:br>
              <a:rPr lang="fr-FR" sz="2400" dirty="0" smtClean="0">
                <a:solidFill>
                  <a:prstClr val="white"/>
                </a:solidFill>
              </a:rPr>
            </a:br>
            <a:r>
              <a:rPr lang="fr-FR" sz="2000" dirty="0" smtClean="0">
                <a:solidFill>
                  <a:prstClr val="white"/>
                </a:solidFill>
              </a:rPr>
              <a:t>Des Structures pour l’enrichissement </a:t>
            </a:r>
          </a:p>
          <a:p>
            <a:pPr algn="ctr"/>
            <a:r>
              <a:rPr lang="fr-FR" sz="2000" dirty="0" smtClean="0">
                <a:solidFill>
                  <a:prstClr val="white"/>
                </a:solidFill>
              </a:rPr>
              <a:t>du paysage culturel, cultuel guadeloupéen, ont été créées </a:t>
            </a:r>
            <a:r>
              <a:rPr lang="fr-FR" sz="2400" dirty="0" smtClean="0">
                <a:solidFill>
                  <a:prstClr val="white"/>
                </a:solidFill>
              </a:rPr>
              <a:t/>
            </a:r>
            <a:br>
              <a:rPr lang="fr-FR" sz="2400" dirty="0" smtClean="0">
                <a:solidFill>
                  <a:prstClr val="white"/>
                </a:solidFill>
              </a:rPr>
            </a:br>
            <a:endParaRPr lang="fr-FR" sz="24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52736"/>
            <a:ext cx="9144000" cy="5688632"/>
          </a:xfrm>
          <a:prstGeom prst="rect">
            <a:avLst/>
          </a:prstGeom>
          <a:solidFill>
            <a:srgbClr val="002060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Pour la partie cultuelle</a:t>
            </a:r>
          </a:p>
          <a:p>
            <a:r>
              <a:rPr lang="fr-FR" sz="2000" dirty="0" smtClean="0">
                <a:solidFill>
                  <a:prstClr val="white"/>
                </a:solidFill>
              </a:rPr>
              <a:t>- Des </a:t>
            </a:r>
            <a:r>
              <a:rPr lang="fr-FR" sz="2000" dirty="0">
                <a:solidFill>
                  <a:prstClr val="white"/>
                </a:solidFill>
              </a:rPr>
              <a:t>Temples </a:t>
            </a:r>
            <a:r>
              <a:rPr lang="fr-FR" sz="2000" dirty="0" smtClean="0">
                <a:solidFill>
                  <a:prstClr val="white"/>
                </a:solidFill>
              </a:rPr>
              <a:t>:  le premier, le Temple de </a:t>
            </a:r>
            <a:r>
              <a:rPr lang="fr-FR" sz="2000" dirty="0" err="1" smtClean="0">
                <a:solidFill>
                  <a:prstClr val="white"/>
                </a:solidFill>
              </a:rPr>
              <a:t>Changy</a:t>
            </a:r>
            <a:r>
              <a:rPr lang="fr-FR" sz="2000" dirty="0" smtClean="0">
                <a:solidFill>
                  <a:prstClr val="white"/>
                </a:solidFill>
              </a:rPr>
              <a:t>, à </a:t>
            </a:r>
            <a:r>
              <a:rPr lang="fr-FR" sz="2000" dirty="0" err="1" smtClean="0">
                <a:solidFill>
                  <a:prstClr val="white"/>
                </a:solidFill>
              </a:rPr>
              <a:t>Capesterre</a:t>
            </a:r>
            <a:r>
              <a:rPr lang="fr-FR" sz="2000" dirty="0" smtClean="0">
                <a:solidFill>
                  <a:prstClr val="white"/>
                </a:solidFill>
              </a:rPr>
              <a:t> Belle-Eau </a:t>
            </a:r>
            <a:br>
              <a:rPr lang="fr-FR" sz="2000" dirty="0" smtClean="0">
                <a:solidFill>
                  <a:prstClr val="white"/>
                </a:solidFill>
              </a:rPr>
            </a:br>
            <a:r>
              <a:rPr lang="fr-FR" sz="2000" dirty="0" smtClean="0">
                <a:solidFill>
                  <a:prstClr val="white"/>
                </a:solidFill>
              </a:rPr>
              <a:t>                         : d’autres,  partout </a:t>
            </a:r>
            <a:r>
              <a:rPr lang="fr-FR" sz="2000" dirty="0">
                <a:solidFill>
                  <a:prstClr val="white"/>
                </a:solidFill>
              </a:rPr>
              <a:t>dans le </a:t>
            </a:r>
            <a:r>
              <a:rPr lang="fr-FR" sz="2000" dirty="0" smtClean="0">
                <a:solidFill>
                  <a:prstClr val="white"/>
                </a:solidFill>
              </a:rPr>
              <a:t>Département, notamment en</a:t>
            </a:r>
            <a:r>
              <a:rPr lang="fr-FR" sz="2000" dirty="0">
                <a:solidFill>
                  <a:prstClr val="white"/>
                </a:solidFill>
              </a:rPr>
              <a:t> </a:t>
            </a:r>
            <a:r>
              <a:rPr lang="fr-FR" sz="2000" dirty="0" smtClean="0">
                <a:solidFill>
                  <a:prstClr val="white"/>
                </a:solidFill>
              </a:rPr>
              <a:t>Grande-Terre</a:t>
            </a:r>
          </a:p>
          <a:p>
            <a:r>
              <a:rPr lang="fr-FR" sz="2000" dirty="0">
                <a:solidFill>
                  <a:prstClr val="white"/>
                </a:solidFill>
              </a:rPr>
              <a:t> </a:t>
            </a:r>
            <a:r>
              <a:rPr lang="fr-FR" sz="2000" dirty="0" smtClean="0">
                <a:solidFill>
                  <a:prstClr val="white"/>
                </a:solidFill>
              </a:rPr>
              <a:t>       Les </a:t>
            </a:r>
            <a:r>
              <a:rPr lang="fr-FR" sz="2000" dirty="0">
                <a:solidFill>
                  <a:prstClr val="white"/>
                </a:solidFill>
              </a:rPr>
              <a:t>cérémonies indiennes : des </a:t>
            </a:r>
            <a:r>
              <a:rPr lang="fr-FR" sz="2000" dirty="0" err="1">
                <a:solidFill>
                  <a:prstClr val="white"/>
                </a:solidFill>
              </a:rPr>
              <a:t>non-indiens</a:t>
            </a:r>
            <a:r>
              <a:rPr lang="fr-FR" sz="2000" dirty="0">
                <a:solidFill>
                  <a:prstClr val="white"/>
                </a:solidFill>
              </a:rPr>
              <a:t> pratiquent cette religion</a:t>
            </a:r>
          </a:p>
          <a:p>
            <a:pPr algn="ctr"/>
            <a:r>
              <a:rPr lang="fr-FR" sz="2000" dirty="0" smtClean="0">
                <a:solidFill>
                  <a:prstClr val="white"/>
                </a:solidFill>
              </a:rPr>
              <a:t>-La </a:t>
            </a:r>
            <a:r>
              <a:rPr lang="fr-FR" sz="2000" dirty="0">
                <a:solidFill>
                  <a:prstClr val="white"/>
                </a:solidFill>
              </a:rPr>
              <a:t>fête des morts, observée aussi par les </a:t>
            </a:r>
            <a:r>
              <a:rPr lang="fr-FR" sz="2000" dirty="0" err="1" smtClean="0">
                <a:solidFill>
                  <a:prstClr val="white"/>
                </a:solidFill>
              </a:rPr>
              <a:t>non-indiens</a:t>
            </a:r>
            <a:endParaRPr lang="fr-FR" sz="2000" dirty="0" smtClean="0">
              <a:solidFill>
                <a:prstClr val="white"/>
              </a:solidFill>
            </a:endParaRPr>
          </a:p>
          <a:p>
            <a:pPr algn="ctr"/>
            <a:endParaRPr lang="fr-FR" sz="2000" dirty="0" smtClean="0">
              <a:solidFill>
                <a:prstClr val="white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Pour la partie Culturelle</a:t>
            </a:r>
          </a:p>
          <a:p>
            <a:r>
              <a:rPr lang="fr-FR" sz="2800" dirty="0" smtClean="0">
                <a:solidFill>
                  <a:prstClr val="white"/>
                </a:solidFill>
              </a:rPr>
              <a:t>- </a:t>
            </a:r>
            <a:r>
              <a:rPr lang="fr-FR" sz="2000" dirty="0" smtClean="0">
                <a:solidFill>
                  <a:prstClr val="white"/>
                </a:solidFill>
              </a:rPr>
              <a:t>Des Associations (une vingtaine) ont pris naissance, pour la promotion et le </a:t>
            </a:r>
            <a:br>
              <a:rPr lang="fr-FR" sz="2000" dirty="0" smtClean="0">
                <a:solidFill>
                  <a:prstClr val="white"/>
                </a:solidFill>
              </a:rPr>
            </a:br>
            <a:r>
              <a:rPr lang="fr-FR" sz="2000" dirty="0" smtClean="0">
                <a:solidFill>
                  <a:prstClr val="white"/>
                </a:solidFill>
              </a:rPr>
              <a:t>     développement </a:t>
            </a:r>
            <a:r>
              <a:rPr lang="fr-FR" sz="2000" dirty="0">
                <a:solidFill>
                  <a:prstClr val="white"/>
                </a:solidFill>
              </a:rPr>
              <a:t>de </a:t>
            </a:r>
            <a:r>
              <a:rPr lang="fr-FR" sz="2000" dirty="0" smtClean="0">
                <a:solidFill>
                  <a:prstClr val="white"/>
                </a:solidFill>
              </a:rPr>
              <a:t>la culture indienne, chacune dans un domaine bien précis,</a:t>
            </a:r>
          </a:p>
          <a:p>
            <a:r>
              <a:rPr lang="fr-FR" sz="2000" dirty="0">
                <a:solidFill>
                  <a:prstClr val="white"/>
                </a:solidFill>
              </a:rPr>
              <a:t> </a:t>
            </a:r>
            <a:r>
              <a:rPr lang="fr-FR" sz="2000" dirty="0" smtClean="0">
                <a:solidFill>
                  <a:prstClr val="white"/>
                </a:solidFill>
              </a:rPr>
              <a:t>      ( la langue, la danse, la musique, la chanson…….)</a:t>
            </a:r>
          </a:p>
          <a:p>
            <a:pPr algn="ctr"/>
            <a:r>
              <a:rPr lang="fr-FR" sz="2000" dirty="0">
                <a:solidFill>
                  <a:prstClr val="white"/>
                </a:solidFill>
              </a:rPr>
              <a:t>     </a:t>
            </a:r>
            <a:r>
              <a:rPr lang="fr-FR" sz="2800" b="1" dirty="0" smtClean="0">
                <a:solidFill>
                  <a:srgbClr val="FF0000"/>
                </a:solidFill>
              </a:rPr>
              <a:t>Des Centres de Formation</a:t>
            </a:r>
            <a:endParaRPr lang="fr-FR" sz="2000" b="1" dirty="0">
              <a:solidFill>
                <a:srgbClr val="FF0000"/>
              </a:solidFill>
            </a:endParaRPr>
          </a:p>
          <a:p>
            <a:r>
              <a:rPr lang="fr-FR" sz="2000" dirty="0" smtClean="0">
                <a:solidFill>
                  <a:prstClr val="white"/>
                </a:solidFill>
              </a:rPr>
              <a:t>- Langue     </a:t>
            </a:r>
            <a:r>
              <a:rPr lang="fr-FR" sz="2000" dirty="0">
                <a:solidFill>
                  <a:prstClr val="white"/>
                </a:solidFill>
              </a:rPr>
              <a:t>: Hindi, Tamoul, </a:t>
            </a:r>
            <a:r>
              <a:rPr lang="fr-FR" sz="2000" dirty="0" smtClean="0">
                <a:solidFill>
                  <a:prstClr val="white"/>
                </a:solidFill>
              </a:rPr>
              <a:t>dans les Etablissements scolaires</a:t>
            </a:r>
            <a:endParaRPr lang="fr-FR" sz="2000" dirty="0">
              <a:solidFill>
                <a:prstClr val="white"/>
              </a:solidFill>
            </a:endParaRPr>
          </a:p>
          <a:p>
            <a:r>
              <a:rPr lang="fr-FR" sz="2000" dirty="0" smtClean="0">
                <a:solidFill>
                  <a:prstClr val="white"/>
                </a:solidFill>
              </a:rPr>
              <a:t>- Danse       :  </a:t>
            </a:r>
            <a:r>
              <a:rPr lang="fr-FR" sz="2000" dirty="0">
                <a:solidFill>
                  <a:prstClr val="white"/>
                </a:solidFill>
              </a:rPr>
              <a:t>les Etablissements </a:t>
            </a:r>
            <a:r>
              <a:rPr lang="fr-FR" sz="2000" dirty="0" smtClean="0">
                <a:solidFill>
                  <a:prstClr val="white"/>
                </a:solidFill>
              </a:rPr>
              <a:t>scolaires, Collectivités, structures privées</a:t>
            </a:r>
            <a:endParaRPr lang="fr-FR" sz="2000" dirty="0">
              <a:solidFill>
                <a:prstClr val="white"/>
              </a:solidFill>
            </a:endParaRPr>
          </a:p>
          <a:p>
            <a:r>
              <a:rPr lang="fr-FR" sz="2000" dirty="0" smtClean="0">
                <a:solidFill>
                  <a:prstClr val="white"/>
                </a:solidFill>
              </a:rPr>
              <a:t>- Spectacle </a:t>
            </a:r>
            <a:r>
              <a:rPr lang="fr-FR" sz="2000" dirty="0">
                <a:solidFill>
                  <a:prstClr val="white"/>
                </a:solidFill>
              </a:rPr>
              <a:t>: Les </a:t>
            </a:r>
            <a:r>
              <a:rPr lang="fr-FR" sz="2000" dirty="0" err="1">
                <a:solidFill>
                  <a:prstClr val="white"/>
                </a:solidFill>
              </a:rPr>
              <a:t>Nadroms</a:t>
            </a:r>
            <a:r>
              <a:rPr lang="fr-FR" sz="2000" dirty="0">
                <a:solidFill>
                  <a:prstClr val="white"/>
                </a:solidFill>
              </a:rPr>
              <a:t>, la musique, la chanson,  </a:t>
            </a:r>
          </a:p>
        </p:txBody>
      </p:sp>
    </p:spTree>
    <p:extLst>
      <p:ext uri="{BB962C8B-B14F-4D97-AF65-F5344CB8AC3E}">
        <p14:creationId xmlns:p14="http://schemas.microsoft.com/office/powerpoint/2010/main" xmlns="" val="932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71400"/>
            <a:ext cx="9144000" cy="1385822"/>
          </a:xfrm>
          <a:prstGeom prst="rect">
            <a:avLst/>
          </a:prstGeom>
          <a:solidFill>
            <a:srgbClr val="FF0000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400" dirty="0">
                <a:solidFill>
                  <a:prstClr val="white"/>
                </a:solidFill>
              </a:rPr>
              <a:t>Les points marquants </a:t>
            </a:r>
            <a:endParaRPr lang="fr-FR" sz="2400" dirty="0" smtClean="0">
              <a:solidFill>
                <a:prstClr val="white"/>
              </a:solidFill>
            </a:endParaRPr>
          </a:p>
          <a:p>
            <a:pPr lvl="0" algn="ctr"/>
            <a:r>
              <a:rPr lang="fr-FR" sz="2400" dirty="0" smtClean="0">
                <a:solidFill>
                  <a:prstClr val="white"/>
                </a:solidFill>
              </a:rPr>
              <a:t>la </a:t>
            </a:r>
            <a:r>
              <a:rPr lang="fr-FR" sz="2400" dirty="0">
                <a:solidFill>
                  <a:prstClr val="white"/>
                </a:solidFill>
              </a:rPr>
              <a:t>présence indienne en Guadeloupe </a:t>
            </a:r>
            <a:endParaRPr lang="fr-FR" sz="2400" dirty="0" smtClean="0">
              <a:solidFill>
                <a:prstClr val="white"/>
              </a:solidFill>
            </a:endParaRPr>
          </a:p>
          <a:p>
            <a:pPr lvl="0" algn="ctr"/>
            <a:r>
              <a:rPr lang="fr-FR" sz="2400" dirty="0" smtClean="0">
                <a:solidFill>
                  <a:prstClr val="white"/>
                </a:solidFill>
              </a:rPr>
              <a:t>Les lieux touristiques : </a:t>
            </a:r>
            <a:endParaRPr lang="fr-FR" sz="24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8276" y="1214422"/>
            <a:ext cx="9144000" cy="5643578"/>
          </a:xfrm>
          <a:prstGeom prst="rect">
            <a:avLst/>
          </a:prstGeom>
          <a:solidFill>
            <a:srgbClr val="002060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Les </a:t>
            </a:r>
            <a:r>
              <a:rPr lang="fr-FR" sz="2800" b="1" dirty="0">
                <a:solidFill>
                  <a:srgbClr val="FF0000"/>
                </a:solidFill>
              </a:rPr>
              <a:t>monuments</a:t>
            </a:r>
            <a:r>
              <a:rPr lang="fr-FR" sz="3200" b="1" dirty="0">
                <a:solidFill>
                  <a:srgbClr val="FF0000"/>
                </a:solidFill>
              </a:rPr>
              <a:t> : </a:t>
            </a:r>
            <a:endParaRPr lang="fr-FR" sz="3200" b="1" dirty="0" smtClean="0">
              <a:solidFill>
                <a:srgbClr val="FF0000"/>
              </a:solidFill>
            </a:endParaRPr>
          </a:p>
          <a:p>
            <a:pPr algn="ctr"/>
            <a:endParaRPr lang="fr-FR" sz="2400" b="1" dirty="0" smtClean="0">
              <a:solidFill>
                <a:srgbClr val="FF0000"/>
              </a:solidFill>
            </a:endParaRPr>
          </a:p>
          <a:p>
            <a:pPr algn="ctr"/>
            <a:r>
              <a:rPr lang="fr-FR" sz="2000" dirty="0" smtClean="0"/>
              <a:t>Le Monument du 1er </a:t>
            </a:r>
            <a:r>
              <a:rPr lang="fr-FR" sz="2000" dirty="0"/>
              <a:t>Jour  </a:t>
            </a:r>
            <a:r>
              <a:rPr lang="fr-FR" sz="2000" dirty="0" smtClean="0"/>
              <a:t>(la Darse à PAP)  </a:t>
            </a:r>
          </a:p>
          <a:p>
            <a:pPr algn="ctr"/>
            <a:r>
              <a:rPr lang="fr-FR" sz="2000" dirty="0" smtClean="0"/>
              <a:t>Le Monument </a:t>
            </a:r>
            <a:r>
              <a:rPr lang="fr-FR" sz="2000" dirty="0"/>
              <a:t>Gandhi-</a:t>
            </a:r>
            <a:r>
              <a:rPr lang="fr-FR" sz="2000" dirty="0" err="1"/>
              <a:t>Sidambarom</a:t>
            </a:r>
            <a:r>
              <a:rPr lang="fr-FR" sz="2000" dirty="0"/>
              <a:t> à </a:t>
            </a:r>
            <a:r>
              <a:rPr lang="fr-FR" sz="2000" dirty="0" err="1"/>
              <a:t>Pombiray</a:t>
            </a:r>
            <a:r>
              <a:rPr lang="fr-FR" sz="2000" dirty="0"/>
              <a:t>, </a:t>
            </a:r>
            <a:endParaRPr lang="fr-FR" sz="2000" dirty="0" smtClean="0"/>
          </a:p>
          <a:p>
            <a:pPr algn="ctr"/>
            <a:r>
              <a:rPr lang="fr-FR" sz="2000" dirty="0" smtClean="0"/>
              <a:t>La Statue </a:t>
            </a:r>
            <a:r>
              <a:rPr lang="fr-FR" sz="2000" dirty="0"/>
              <a:t>du Mahatma </a:t>
            </a:r>
            <a:r>
              <a:rPr lang="fr-FR" sz="2000" dirty="0" smtClean="0"/>
              <a:t>GANDHI </a:t>
            </a:r>
            <a:r>
              <a:rPr lang="fr-FR" sz="2000" dirty="0"/>
              <a:t>à S/François, </a:t>
            </a:r>
            <a:endParaRPr lang="fr-FR" sz="2000" dirty="0" smtClean="0"/>
          </a:p>
          <a:p>
            <a:pPr algn="ctr"/>
            <a:r>
              <a:rPr lang="fr-FR" sz="2000" dirty="0" smtClean="0"/>
              <a:t>le </a:t>
            </a:r>
            <a:r>
              <a:rPr lang="fr-FR" sz="2000" dirty="0"/>
              <a:t>Buste GANDHI à B/Terre, </a:t>
            </a:r>
          </a:p>
          <a:p>
            <a:pPr algn="ctr"/>
            <a:r>
              <a:rPr lang="fr-FR" sz="2000" dirty="0"/>
              <a:t>Le Buste H. </a:t>
            </a:r>
            <a:r>
              <a:rPr lang="fr-FR" sz="2000" dirty="0" err="1"/>
              <a:t>Sidambarom</a:t>
            </a:r>
            <a:r>
              <a:rPr lang="fr-FR" sz="2000" dirty="0"/>
              <a:t> à </a:t>
            </a:r>
            <a:r>
              <a:rPr lang="fr-FR" sz="2000" dirty="0" err="1" smtClean="0"/>
              <a:t>Capesterre</a:t>
            </a:r>
            <a:r>
              <a:rPr lang="fr-FR" sz="2000" dirty="0" smtClean="0"/>
              <a:t> </a:t>
            </a:r>
            <a:r>
              <a:rPr lang="fr-FR" sz="2000" dirty="0"/>
              <a:t>B/Eau, </a:t>
            </a:r>
            <a:endParaRPr lang="fr-FR" sz="2000" dirty="0" smtClean="0"/>
          </a:p>
          <a:p>
            <a:pPr algn="ctr"/>
            <a:r>
              <a:rPr lang="fr-FR" sz="2000" dirty="0"/>
              <a:t>Le </a:t>
            </a:r>
            <a:r>
              <a:rPr lang="fr-FR" sz="2000" dirty="0" err="1" smtClean="0"/>
              <a:t>Bld</a:t>
            </a:r>
            <a:r>
              <a:rPr lang="fr-FR" sz="2000" dirty="0" smtClean="0"/>
              <a:t> </a:t>
            </a:r>
            <a:r>
              <a:rPr lang="fr-FR" sz="2000" dirty="0" err="1" smtClean="0"/>
              <a:t>H.Sidambarom</a:t>
            </a:r>
            <a:r>
              <a:rPr lang="fr-FR" sz="2000" dirty="0" smtClean="0"/>
              <a:t> </a:t>
            </a:r>
            <a:r>
              <a:rPr lang="fr-FR" sz="2000" dirty="0"/>
              <a:t>à </a:t>
            </a:r>
            <a:r>
              <a:rPr lang="fr-FR" sz="2000" dirty="0" smtClean="0"/>
              <a:t>B/Terre</a:t>
            </a:r>
          </a:p>
          <a:p>
            <a:pPr algn="ctr"/>
            <a:r>
              <a:rPr lang="fr-FR" sz="2000" dirty="0"/>
              <a:t>L</a:t>
            </a:r>
            <a:r>
              <a:rPr lang="fr-FR" sz="2000" dirty="0" smtClean="0"/>
              <a:t>e Centre Guadeloupéen de la Culture Indienne </a:t>
            </a:r>
            <a:r>
              <a:rPr lang="fr-FR" sz="2000" dirty="0"/>
              <a:t>à P/Canal </a:t>
            </a:r>
            <a:endParaRPr lang="fr-FR" sz="2000" dirty="0" smtClean="0"/>
          </a:p>
          <a:p>
            <a:pPr algn="ctr"/>
            <a:r>
              <a:rPr lang="fr-FR" sz="2000" dirty="0" smtClean="0"/>
              <a:t>avec </a:t>
            </a:r>
            <a:r>
              <a:rPr lang="fr-FR" sz="2000" dirty="0"/>
              <a:t>la Statue </a:t>
            </a:r>
            <a:r>
              <a:rPr lang="fr-FR" sz="2000" dirty="0" smtClean="0"/>
              <a:t>du Mahatma GANDHI</a:t>
            </a:r>
            <a:r>
              <a:rPr lang="fr-FR" sz="2000" dirty="0"/>
              <a:t> </a:t>
            </a:r>
            <a:r>
              <a:rPr lang="fr-FR" sz="2000" dirty="0" smtClean="0"/>
              <a:t>. </a:t>
            </a:r>
          </a:p>
          <a:p>
            <a:pPr algn="ctr"/>
            <a:r>
              <a:rPr lang="fr-WINDIES" sz="2000" dirty="0" smtClean="0"/>
              <a:t>Le pavillon de l’Inde à Duval Petit-Canal</a:t>
            </a:r>
            <a:endParaRPr lang="fr-FR" sz="2000" dirty="0" smtClean="0"/>
          </a:p>
          <a:p>
            <a:pPr algn="ctr"/>
            <a:r>
              <a:rPr lang="fr-WINDIES" sz="2000" dirty="0" smtClean="0"/>
              <a:t>Le Mémorial des engagés Indiens à Moule et à </a:t>
            </a:r>
            <a:r>
              <a:rPr lang="fr-WINDIES" sz="2000" dirty="0" err="1" smtClean="0"/>
              <a:t>Capesterre</a:t>
            </a:r>
            <a:r>
              <a:rPr lang="fr-WINDIES" sz="2000" dirty="0" smtClean="0"/>
              <a:t> Belle-Eau</a:t>
            </a:r>
            <a:endParaRPr lang="fr-FR" sz="2000" dirty="0" smtClean="0"/>
          </a:p>
          <a:p>
            <a:pPr algn="ctr"/>
            <a:r>
              <a:rPr lang="fr-FR" sz="2000" dirty="0">
                <a:solidFill>
                  <a:prstClr val="white"/>
                </a:solidFill>
              </a:rPr>
              <a:t>Des </a:t>
            </a:r>
            <a:r>
              <a:rPr lang="fr-FR" sz="2000" dirty="0" smtClean="0">
                <a:solidFill>
                  <a:prstClr val="white"/>
                </a:solidFill>
              </a:rPr>
              <a:t>rues, des Boulevards avec </a:t>
            </a:r>
            <a:r>
              <a:rPr lang="fr-FR" sz="2000" dirty="0">
                <a:solidFill>
                  <a:prstClr val="white"/>
                </a:solidFill>
              </a:rPr>
              <a:t>des noms indiens dans les </a:t>
            </a:r>
            <a:r>
              <a:rPr lang="fr-FR" sz="2000" dirty="0" smtClean="0">
                <a:solidFill>
                  <a:prstClr val="white"/>
                </a:solidFill>
              </a:rPr>
              <a:t>communes.</a:t>
            </a:r>
          </a:p>
          <a:p>
            <a:pPr algn="ctr"/>
            <a:r>
              <a:rPr lang="fr-WINDIES" sz="2000" dirty="0" smtClean="0">
                <a:solidFill>
                  <a:prstClr val="white"/>
                </a:solidFill>
              </a:rPr>
              <a:t>……………………….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71400"/>
            <a:ext cx="9144000" cy="1340768"/>
          </a:xfrm>
          <a:prstGeom prst="rect">
            <a:avLst/>
          </a:prstGeom>
          <a:solidFill>
            <a:srgbClr val="FF0000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WINDIES" sz="2400" dirty="0" smtClean="0">
                <a:solidFill>
                  <a:prstClr val="white"/>
                </a:solidFill>
              </a:rPr>
              <a:t>Littérature </a:t>
            </a:r>
            <a:endParaRPr lang="fr-FR" sz="2400" dirty="0" smtClean="0">
              <a:solidFill>
                <a:prstClr val="white"/>
              </a:solidFill>
            </a:endParaRPr>
          </a:p>
          <a:p>
            <a:pPr lvl="0" algn="ctr"/>
            <a:r>
              <a:rPr lang="fr-FR" sz="2400" dirty="0" smtClean="0">
                <a:solidFill>
                  <a:prstClr val="white"/>
                </a:solidFill>
              </a:rPr>
              <a:t>Toute une documentation se trouve à la disposition du public</a:t>
            </a:r>
            <a:endParaRPr lang="fr-FR" sz="24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161190"/>
            <a:ext cx="9144000" cy="5696810"/>
          </a:xfrm>
          <a:prstGeom prst="rect">
            <a:avLst/>
          </a:prstGeom>
          <a:solidFill>
            <a:srgbClr val="002060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prstClr val="white"/>
                </a:solidFill>
              </a:rPr>
              <a:t>Des </a:t>
            </a:r>
            <a:r>
              <a:rPr lang="fr-FR" sz="2400" dirty="0">
                <a:solidFill>
                  <a:prstClr val="white"/>
                </a:solidFill>
              </a:rPr>
              <a:t>ouvrages, des documents </a:t>
            </a:r>
            <a:r>
              <a:rPr lang="fr-FR" sz="2400" dirty="0" smtClean="0">
                <a:solidFill>
                  <a:prstClr val="white"/>
                </a:solidFill>
              </a:rPr>
              <a:t>:</a:t>
            </a:r>
          </a:p>
          <a:p>
            <a:pPr algn="ctr"/>
            <a:r>
              <a:rPr lang="fr-FR" sz="2400" dirty="0" smtClean="0">
                <a:solidFill>
                  <a:prstClr val="white"/>
                </a:solidFill>
              </a:rPr>
              <a:t>sur l’Indianité en Guadeloupe et ailleurs </a:t>
            </a:r>
          </a:p>
          <a:p>
            <a:pPr algn="ctr"/>
            <a:r>
              <a:rPr lang="fr-FR" sz="2400" dirty="0" smtClean="0">
                <a:solidFill>
                  <a:prstClr val="white"/>
                </a:solidFill>
              </a:rPr>
              <a:t>(</a:t>
            </a:r>
            <a:r>
              <a:rPr lang="fr-FR" sz="2400" dirty="0">
                <a:solidFill>
                  <a:prstClr val="white"/>
                </a:solidFill>
              </a:rPr>
              <a:t>dont des auteurs </a:t>
            </a:r>
            <a:r>
              <a:rPr lang="fr-FR" sz="2400" dirty="0" smtClean="0">
                <a:solidFill>
                  <a:prstClr val="white"/>
                </a:solidFill>
              </a:rPr>
              <a:t>locaux, </a:t>
            </a:r>
            <a:r>
              <a:rPr lang="fr-FR" sz="2400" dirty="0">
                <a:solidFill>
                  <a:prstClr val="white"/>
                </a:solidFill>
              </a:rPr>
              <a:t>d’origine indienne</a:t>
            </a:r>
            <a:r>
              <a:rPr lang="fr-FR" sz="2400" dirty="0" smtClean="0">
                <a:solidFill>
                  <a:prstClr val="white"/>
                </a:solidFill>
              </a:rPr>
              <a:t>)</a:t>
            </a:r>
          </a:p>
          <a:p>
            <a:pPr algn="ctr"/>
            <a:r>
              <a:rPr lang="fr-FR" sz="2400" dirty="0" smtClean="0">
                <a:solidFill>
                  <a:prstClr val="white"/>
                </a:solidFill>
              </a:rPr>
              <a:t>sont </a:t>
            </a:r>
            <a:r>
              <a:rPr lang="fr-FR" sz="2400" dirty="0">
                <a:solidFill>
                  <a:prstClr val="white"/>
                </a:solidFill>
              </a:rPr>
              <a:t>à la disposition du public </a:t>
            </a:r>
            <a:r>
              <a:rPr lang="fr-FR" sz="2400" dirty="0" smtClean="0">
                <a:solidFill>
                  <a:prstClr val="white"/>
                </a:solidFill>
              </a:rPr>
              <a:t>:</a:t>
            </a:r>
          </a:p>
          <a:p>
            <a:pPr algn="ctr"/>
            <a:endParaRPr lang="fr-FR" sz="2400" dirty="0">
              <a:solidFill>
                <a:prstClr val="white"/>
              </a:solidFill>
            </a:endParaRPr>
          </a:p>
          <a:p>
            <a:pPr algn="ctr"/>
            <a:r>
              <a:rPr lang="fr-FR" sz="2400" dirty="0" smtClean="0">
                <a:solidFill>
                  <a:prstClr val="white"/>
                </a:solidFill>
              </a:rPr>
              <a:t>Dans des </a:t>
            </a:r>
            <a:r>
              <a:rPr lang="fr-FR" sz="2400" dirty="0">
                <a:solidFill>
                  <a:prstClr val="white"/>
                </a:solidFill>
              </a:rPr>
              <a:t>bibliothèques municipales</a:t>
            </a:r>
          </a:p>
          <a:p>
            <a:pPr algn="ctr"/>
            <a:r>
              <a:rPr lang="fr-FR" sz="2400" dirty="0" smtClean="0">
                <a:solidFill>
                  <a:prstClr val="white"/>
                </a:solidFill>
              </a:rPr>
              <a:t>Au </a:t>
            </a:r>
            <a:r>
              <a:rPr lang="fr-FR" sz="2400" dirty="0">
                <a:solidFill>
                  <a:prstClr val="white"/>
                </a:solidFill>
              </a:rPr>
              <a:t>Siège d’Associations</a:t>
            </a:r>
          </a:p>
          <a:p>
            <a:pPr algn="ctr"/>
            <a:r>
              <a:rPr lang="fr-FR" sz="2400" dirty="0" smtClean="0">
                <a:solidFill>
                  <a:prstClr val="white"/>
                </a:solidFill>
              </a:rPr>
              <a:t>Aux </a:t>
            </a:r>
            <a:r>
              <a:rPr lang="fr-FR" sz="2400" dirty="0">
                <a:solidFill>
                  <a:prstClr val="white"/>
                </a:solidFill>
              </a:rPr>
              <a:t>archives départementales </a:t>
            </a:r>
            <a:endParaRPr lang="fr-FR" sz="2000" dirty="0" smtClean="0">
              <a:solidFill>
                <a:prstClr val="white"/>
              </a:solidFill>
            </a:endParaRPr>
          </a:p>
          <a:p>
            <a:endParaRPr lang="fr-WINDIES" sz="2000" dirty="0" smtClean="0">
              <a:solidFill>
                <a:prstClr val="white"/>
              </a:solidFill>
            </a:endParaRPr>
          </a:p>
          <a:p>
            <a:pPr algn="ctr"/>
            <a:r>
              <a:rPr lang="fr-WINDIES" sz="2000" b="1" dirty="0" smtClean="0">
                <a:solidFill>
                  <a:srgbClr val="FFFF00"/>
                </a:solidFill>
              </a:rPr>
              <a:t>Ces ouvrages sont en ventes dans les librairies de la place </a:t>
            </a:r>
            <a:endParaRPr lang="fr-FR" sz="2000" b="1" dirty="0" smtClean="0">
              <a:solidFill>
                <a:srgbClr val="FFFF00"/>
              </a:solidFill>
            </a:endParaRPr>
          </a:p>
          <a:p>
            <a:pPr algn="ctr"/>
            <a:endParaRPr lang="fr-FR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75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FF0000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4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71480"/>
            <a:ext cx="9144000" cy="6286520"/>
          </a:xfrm>
          <a:prstGeom prst="rect">
            <a:avLst/>
          </a:prstGeom>
          <a:solidFill>
            <a:srgbClr val="002060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400" dirty="0" smtClean="0">
              <a:solidFill>
                <a:prstClr val="white"/>
              </a:solidFill>
            </a:endParaRPr>
          </a:p>
          <a:p>
            <a:pPr lvl="0" algn="ctr"/>
            <a:endParaRPr lang="fr-FR" sz="2400" dirty="0" smtClean="0">
              <a:solidFill>
                <a:prstClr val="white"/>
              </a:solidFill>
            </a:endParaRPr>
          </a:p>
          <a:p>
            <a:pPr lvl="0" algn="ctr"/>
            <a:r>
              <a:rPr lang="fr-FR" sz="2400" dirty="0" smtClean="0">
                <a:solidFill>
                  <a:prstClr val="white"/>
                </a:solidFill>
              </a:rPr>
              <a:t>Métissage physique :</a:t>
            </a:r>
          </a:p>
          <a:p>
            <a:pPr lvl="0" algn="ctr"/>
            <a:endParaRPr lang="fr-FR" sz="2400" dirty="0" smtClean="0">
              <a:solidFill>
                <a:prstClr val="white"/>
              </a:solidFill>
            </a:endParaRPr>
          </a:p>
          <a:p>
            <a:pPr lvl="0"/>
            <a:r>
              <a:rPr lang="fr-FR" sz="2000" dirty="0" smtClean="0">
                <a:solidFill>
                  <a:prstClr val="white"/>
                </a:solidFill>
              </a:rPr>
              <a:t>La Mahatma Gandhi avait dit « qu’il n’y aura pas de races pures » Ce phénomène mondial est bien remarquable en Guadeloupe où nous assistons à des mariages, des unions libres, des vies communes mixtes, sans difficulté aucune. </a:t>
            </a:r>
          </a:p>
          <a:p>
            <a:pPr lvl="0"/>
            <a:r>
              <a:rPr lang="fr-FR" sz="2000" dirty="0" smtClean="0">
                <a:solidFill>
                  <a:prstClr val="white"/>
                </a:solidFill>
              </a:rPr>
              <a:t>Il n’y a pas de statistique ethnique en France. Suite aux recherches effectuées par le Professeur « </a:t>
            </a:r>
            <a:r>
              <a:rPr lang="fr-FR" sz="2000" dirty="0" err="1" smtClean="0">
                <a:solidFill>
                  <a:prstClr val="white"/>
                </a:solidFill>
              </a:rPr>
              <a:t>Singaravélou</a:t>
            </a:r>
            <a:r>
              <a:rPr lang="fr-FR" sz="2000" dirty="0" smtClean="0">
                <a:solidFill>
                  <a:prstClr val="white"/>
                </a:solidFill>
              </a:rPr>
              <a:t> » tenant compte du Patronyme, 14 à 15% de la population de la Guadeloupe peuvent se prévaloir du fait indien.</a:t>
            </a:r>
          </a:p>
          <a:p>
            <a:pPr lvl="0"/>
            <a:endParaRPr lang="fr-FR" sz="2400" dirty="0">
              <a:solidFill>
                <a:prstClr val="white"/>
              </a:solidFill>
            </a:endParaRPr>
          </a:p>
          <a:p>
            <a:pPr algn="ctr"/>
            <a:r>
              <a:rPr lang="fr-FR" sz="2400" dirty="0" smtClean="0">
                <a:solidFill>
                  <a:prstClr val="white"/>
                </a:solidFill>
              </a:rPr>
              <a:t>Métissage culturel :</a:t>
            </a:r>
          </a:p>
          <a:p>
            <a:pPr algn="ctr"/>
            <a:endParaRPr lang="fr-FR" sz="2400" dirty="0" smtClean="0">
              <a:solidFill>
                <a:prstClr val="white"/>
              </a:solidFill>
            </a:endParaRPr>
          </a:p>
          <a:p>
            <a:r>
              <a:rPr lang="fr-WINDIES" sz="2000" dirty="0" smtClean="0">
                <a:solidFill>
                  <a:prstClr val="white"/>
                </a:solidFill>
              </a:rPr>
              <a:t>Lors des manifestations à réaliser dans le pays par les : « Associations, collectivités, structures quelles qu’elles soient… » les organisateurs font appel à une Association de culture indienne pour présentation  d’un aspect de la culture indienne, composante authentique du patrimoine culturel guadeloupéen. </a:t>
            </a:r>
          </a:p>
          <a:p>
            <a:endParaRPr lang="fr-WINDIES" sz="2000" dirty="0" smtClean="0">
              <a:solidFill>
                <a:prstClr val="white"/>
              </a:solidFill>
            </a:endParaRPr>
          </a:p>
          <a:p>
            <a:r>
              <a:rPr lang="fr-WINDIES" sz="2000" dirty="0" smtClean="0">
                <a:solidFill>
                  <a:prstClr val="white"/>
                </a:solidFill>
              </a:rPr>
              <a:t>Lors des manifestations de culture indienne, toutes les composantes de la société guadeloupéenne prennent part aux festivités.  </a:t>
            </a:r>
            <a:endParaRPr lang="fr-FR" sz="2000" dirty="0" smtClean="0">
              <a:solidFill>
                <a:prstClr val="white"/>
              </a:solidFill>
            </a:endParaRPr>
          </a:p>
          <a:p>
            <a:pPr algn="ctr"/>
            <a:r>
              <a:rPr lang="fr-FR" sz="2400" dirty="0" smtClean="0">
                <a:solidFill>
                  <a:prstClr val="white"/>
                </a:solidFill>
              </a:rPr>
              <a:t> </a:t>
            </a:r>
          </a:p>
          <a:p>
            <a:pPr algn="ctr"/>
            <a:endParaRPr lang="fr-FR" sz="2400" dirty="0">
              <a:solidFill>
                <a:prstClr val="white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286116" y="142852"/>
            <a:ext cx="2286016" cy="357190"/>
          </a:xfrm>
          <a:prstGeom prst="round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WINDIES" sz="2400" dirty="0" smtClean="0"/>
              <a:t>Métissage</a:t>
            </a:r>
            <a:r>
              <a:rPr lang="fr-WINDIES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3197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71400"/>
            <a:ext cx="9144000" cy="1340768"/>
          </a:xfrm>
          <a:prstGeom prst="rect">
            <a:avLst/>
          </a:prstGeom>
          <a:solidFill>
            <a:srgbClr val="FF0000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prstClr val="white"/>
                </a:solidFill>
              </a:rPr>
              <a:t>Représentation indienne</a:t>
            </a:r>
          </a:p>
          <a:p>
            <a:pPr algn="ctr"/>
            <a:r>
              <a:rPr lang="fr-FR" sz="2400" dirty="0" smtClean="0">
                <a:solidFill>
                  <a:prstClr val="white"/>
                </a:solidFill>
              </a:rPr>
              <a:t>dans la société Guadeloupéenne</a:t>
            </a:r>
            <a:endParaRPr lang="fr-FR" sz="24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161190"/>
            <a:ext cx="9144000" cy="5696810"/>
          </a:xfrm>
          <a:prstGeom prst="rect">
            <a:avLst/>
          </a:prstGeom>
          <a:solidFill>
            <a:srgbClr val="002060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solidFill>
                <a:prstClr val="white"/>
              </a:solidFill>
            </a:endParaRPr>
          </a:p>
          <a:p>
            <a:pPr algn="ctr"/>
            <a:r>
              <a:rPr lang="fr-FR" sz="2400" dirty="0" smtClean="0">
                <a:solidFill>
                  <a:prstClr val="white"/>
                </a:solidFill>
              </a:rPr>
              <a:t>La composante indienne de la société guadeloupéenne </a:t>
            </a:r>
            <a:r>
              <a:rPr lang="fr-FR" sz="2400" dirty="0">
                <a:solidFill>
                  <a:prstClr val="white"/>
                </a:solidFill>
              </a:rPr>
              <a:t>est </a:t>
            </a:r>
            <a:r>
              <a:rPr lang="fr-FR" sz="2400" dirty="0" smtClean="0">
                <a:solidFill>
                  <a:prstClr val="white"/>
                </a:solidFill>
              </a:rPr>
              <a:t>représentée </a:t>
            </a:r>
            <a:r>
              <a:rPr lang="fr-FR" sz="2400" dirty="0">
                <a:solidFill>
                  <a:prstClr val="white"/>
                </a:solidFill>
              </a:rPr>
              <a:t>dans </a:t>
            </a:r>
            <a:r>
              <a:rPr lang="fr-FR" sz="2400" dirty="0" smtClean="0">
                <a:solidFill>
                  <a:prstClr val="white"/>
                </a:solidFill>
              </a:rPr>
              <a:t>tous les secteurs économiques </a:t>
            </a:r>
            <a:r>
              <a:rPr lang="fr-FR" sz="2400" dirty="0">
                <a:solidFill>
                  <a:prstClr val="white"/>
                </a:solidFill>
              </a:rPr>
              <a:t>du pays : </a:t>
            </a:r>
            <a:endParaRPr lang="fr-FR" sz="2400" dirty="0" smtClean="0">
              <a:solidFill>
                <a:prstClr val="white"/>
              </a:solidFill>
            </a:endParaRPr>
          </a:p>
          <a:p>
            <a:pPr algn="ctr"/>
            <a:endParaRPr lang="fr-FR" sz="2400" dirty="0">
              <a:solidFill>
                <a:prstClr val="white"/>
              </a:solidFill>
            </a:endParaRPr>
          </a:p>
          <a:p>
            <a:pPr algn="ctr"/>
            <a:r>
              <a:rPr lang="fr-FR" sz="2400" dirty="0" smtClean="0">
                <a:solidFill>
                  <a:prstClr val="white"/>
                </a:solidFill>
              </a:rPr>
              <a:t>les </a:t>
            </a:r>
            <a:r>
              <a:rPr lang="fr-FR" sz="2400" dirty="0">
                <a:solidFill>
                  <a:prstClr val="white"/>
                </a:solidFill>
              </a:rPr>
              <a:t>Administrations, la politique, l’agriculture, l’élevage, </a:t>
            </a:r>
            <a:endParaRPr lang="fr-FR" sz="2400" dirty="0" smtClean="0">
              <a:solidFill>
                <a:prstClr val="white"/>
              </a:solidFill>
            </a:endParaRPr>
          </a:p>
          <a:p>
            <a:pPr algn="ctr"/>
            <a:r>
              <a:rPr lang="fr-FR" sz="2400" dirty="0" smtClean="0">
                <a:solidFill>
                  <a:prstClr val="white"/>
                </a:solidFill>
              </a:rPr>
              <a:t>le </a:t>
            </a:r>
            <a:r>
              <a:rPr lang="fr-FR" sz="2400" dirty="0">
                <a:solidFill>
                  <a:prstClr val="white"/>
                </a:solidFill>
              </a:rPr>
              <a:t>transport, les travaux </a:t>
            </a:r>
            <a:r>
              <a:rPr lang="fr-FR" sz="2400" dirty="0" smtClean="0">
                <a:solidFill>
                  <a:prstClr val="white"/>
                </a:solidFill>
              </a:rPr>
              <a:t>publics……..</a:t>
            </a:r>
          </a:p>
          <a:p>
            <a:pPr algn="ctr"/>
            <a:endParaRPr lang="fr-FR" sz="2400" dirty="0">
              <a:solidFill>
                <a:prstClr val="white"/>
              </a:solidFill>
            </a:endParaRPr>
          </a:p>
          <a:p>
            <a:pPr algn="ctr"/>
            <a:r>
              <a:rPr lang="fr-FR" sz="2400" dirty="0" smtClean="0">
                <a:solidFill>
                  <a:prstClr val="white"/>
                </a:solidFill>
              </a:rPr>
              <a:t>Elle </a:t>
            </a:r>
            <a:r>
              <a:rPr lang="fr-FR" sz="2400" dirty="0">
                <a:solidFill>
                  <a:prstClr val="white"/>
                </a:solidFill>
              </a:rPr>
              <a:t>participe à la construction du pays dans les mêmes conditions que les autres compatriotes </a:t>
            </a:r>
            <a:r>
              <a:rPr lang="fr-FR" sz="2400" dirty="0" smtClean="0">
                <a:solidFill>
                  <a:prstClr val="white"/>
                </a:solidFill>
              </a:rPr>
              <a:t>Guadeloupéens.</a:t>
            </a:r>
          </a:p>
          <a:p>
            <a:pPr algn="ctr"/>
            <a:endParaRPr lang="fr-FR" sz="2400" dirty="0">
              <a:solidFill>
                <a:prstClr val="white"/>
              </a:solidFill>
            </a:endParaRPr>
          </a:p>
          <a:p>
            <a:pPr algn="ctr"/>
            <a:r>
              <a:rPr lang="fr-FR" sz="2400" dirty="0" smtClean="0">
                <a:solidFill>
                  <a:prstClr val="white"/>
                </a:solidFill>
              </a:rPr>
              <a:t>Le Guadeloupéen quelle que soit son identité </a:t>
            </a:r>
            <a:r>
              <a:rPr lang="fr-FR" sz="2000" dirty="0">
                <a:solidFill>
                  <a:prstClr val="white"/>
                </a:solidFill>
              </a:rPr>
              <a:t>(</a:t>
            </a:r>
            <a:r>
              <a:rPr lang="fr-FR" sz="2000" dirty="0" smtClean="0">
                <a:solidFill>
                  <a:prstClr val="white"/>
                </a:solidFill>
              </a:rPr>
              <a:t>origine, religion, politique) </a:t>
            </a:r>
          </a:p>
          <a:p>
            <a:pPr algn="ctr"/>
            <a:r>
              <a:rPr lang="fr-FR" sz="2400" dirty="0" smtClean="0">
                <a:solidFill>
                  <a:prstClr val="white"/>
                </a:solidFill>
              </a:rPr>
              <a:t>participe, prend part, s’intègre, à la vie du pays,</a:t>
            </a:r>
          </a:p>
          <a:p>
            <a:pPr algn="ctr"/>
            <a:r>
              <a:rPr lang="fr-FR" sz="2400" dirty="0" smtClean="0">
                <a:solidFill>
                  <a:prstClr val="white"/>
                </a:solidFill>
              </a:rPr>
              <a:t>aux activités culturelles, cultuelles indiennes.  </a:t>
            </a:r>
          </a:p>
          <a:p>
            <a:pPr algn="ctr"/>
            <a:r>
              <a:rPr lang="fr-FR" sz="2400" dirty="0" smtClean="0">
                <a:solidFill>
                  <a:prstClr val="white"/>
                </a:solidFill>
              </a:rPr>
              <a:t>Pour le bien vivre ensemble</a:t>
            </a:r>
            <a:endParaRPr lang="fr-FR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96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71400"/>
            <a:ext cx="9144000" cy="1340768"/>
          </a:xfrm>
          <a:prstGeom prst="rect">
            <a:avLst/>
          </a:prstGeom>
          <a:solidFill>
            <a:srgbClr val="FF0000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4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285776"/>
            <a:ext cx="9144000" cy="7143776"/>
          </a:xfrm>
          <a:prstGeom prst="rect">
            <a:avLst/>
          </a:prstGeom>
          <a:solidFill>
            <a:srgbClr val="00421E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Cet exposé est incomplet, et  </a:t>
            </a:r>
            <a:br>
              <a:rPr lang="fr-FR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sans doute trop synthétique,</a:t>
            </a:r>
            <a:br>
              <a:rPr lang="fr-FR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nous restons à vos dispositions pour des éclaircissements, </a:t>
            </a:r>
          </a:p>
          <a:p>
            <a:pPr algn="ctr"/>
            <a:r>
              <a:rPr lang="fr-FR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précisions.</a:t>
            </a:r>
          </a:p>
          <a:p>
            <a:pPr algn="ctr"/>
            <a:endParaRPr lang="fr-WINDIES" sz="24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072066" y="4643446"/>
            <a:ext cx="4071934" cy="785818"/>
          </a:xfrm>
          <a:prstGeom prst="roundRect">
            <a:avLst/>
          </a:prstGeom>
          <a:solidFill>
            <a:srgbClr val="FF0000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WINDIES" sz="1200" dirty="0" smtClean="0"/>
              <a:t>Association Culturelle Guadeloupéenne des mis de l’Inde</a:t>
            </a:r>
          </a:p>
          <a:p>
            <a:pPr algn="ctr"/>
            <a:r>
              <a:rPr lang="fr-WINDIES" sz="1200" dirty="0" smtClean="0"/>
              <a:t>Les Mangles, Boulevard de </a:t>
            </a:r>
            <a:r>
              <a:rPr lang="fr-WINDIES" sz="1200" dirty="0" err="1" smtClean="0"/>
              <a:t>Déméré</a:t>
            </a:r>
            <a:r>
              <a:rPr lang="fr-WINDIES" sz="1200" dirty="0" smtClean="0"/>
              <a:t>, 97131 Petit-Canal</a:t>
            </a:r>
          </a:p>
          <a:p>
            <a:pPr algn="ctr"/>
            <a:r>
              <a:rPr lang="fr-WINDIES" sz="1200" dirty="0" smtClean="0"/>
              <a:t>T : 0690 535734</a:t>
            </a:r>
            <a:r>
              <a:rPr lang="fr-WINDIES" sz="1200" dirty="0" smtClean="0">
                <a:solidFill>
                  <a:srgbClr val="33CC33"/>
                </a:solidFill>
              </a:rPr>
              <a:t>.   Mail : </a:t>
            </a:r>
            <a:r>
              <a:rPr lang="fr-WINDIES" sz="1200" dirty="0" smtClean="0">
                <a:solidFill>
                  <a:srgbClr val="33CC33"/>
                </a:solidFill>
                <a:hlinkClick r:id="rId3"/>
              </a:rPr>
              <a:t>amisdelinde@orange.fr</a:t>
            </a:r>
            <a:endParaRPr lang="fr-WINDIES" sz="1200" dirty="0" smtClean="0">
              <a:solidFill>
                <a:srgbClr val="33CC33"/>
              </a:solidFill>
            </a:endParaRPr>
          </a:p>
          <a:p>
            <a:pPr algn="ctr"/>
            <a:r>
              <a:rPr lang="fr-WINDIES" sz="1200" dirty="0" smtClean="0">
                <a:solidFill>
                  <a:srgbClr val="33CC33"/>
                </a:solidFill>
              </a:rPr>
              <a:t>Face book : les amis de l’inde</a:t>
            </a:r>
            <a:endParaRPr lang="fr-FR" sz="1200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75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619375"/>
          </a:xfrm>
        </p:spPr>
        <p:txBody>
          <a:bodyPr>
            <a:normAutofit/>
          </a:bodyPr>
          <a:lstStyle/>
          <a:p>
            <a:r>
              <a:rPr lang="fr-FR" dirty="0" smtClean="0">
                <a:effectLst/>
              </a:rPr>
              <a:t/>
            </a:r>
            <a:br>
              <a:rPr lang="fr-FR" dirty="0" smtClean="0">
                <a:effectLst/>
              </a:rPr>
            </a:br>
            <a:endParaRPr lang="fr-FR" b="1" dirty="0">
              <a:solidFill>
                <a:srgbClr val="00CC00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57298"/>
            <a:ext cx="9144000" cy="5643602"/>
          </a:xfrm>
          <a:prstGeom prst="rect">
            <a:avLst/>
          </a:prstGeom>
          <a:solidFill>
            <a:srgbClr val="0000FF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WINDIE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WINDIE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WINDIE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WINDIES" sz="2400" dirty="0" smtClean="0">
                <a:latin typeface="Times New Roman" pitchFamily="18" charset="0"/>
                <a:cs typeface="Times New Roman" pitchFamily="18" charset="0"/>
              </a:rPr>
              <a:t>L’esclavage aboli en 1848</a:t>
            </a:r>
          </a:p>
          <a:p>
            <a:pPr algn="ctr"/>
            <a:r>
              <a:rPr lang="fr-WINDIES" sz="2400" dirty="0" smtClean="0">
                <a:latin typeface="Times New Roman" pitchFamily="18" charset="0"/>
                <a:cs typeface="Times New Roman" pitchFamily="18" charset="0"/>
              </a:rPr>
              <a:t>Des engagés indiens au nombre de 42.326 sont arrivés en Guadeloupe à la demande du Conseil Général, de 1854 à 1889,</a:t>
            </a:r>
          </a:p>
          <a:p>
            <a:pPr algn="ctr"/>
            <a:r>
              <a:rPr lang="fr-WINDIES" sz="2400" dirty="0" smtClean="0">
                <a:latin typeface="Times New Roman" pitchFamily="18" charset="0"/>
                <a:cs typeface="Times New Roman" pitchFamily="18" charset="0"/>
              </a:rPr>
              <a:t>avec un contrat de 5 ans pouvant faire l’objet d’un renouvellement</a:t>
            </a:r>
          </a:p>
          <a:p>
            <a:pPr marL="1257300" lvl="2" indent="-342900">
              <a:buFontTx/>
              <a:buChar char="-"/>
            </a:pPr>
            <a:r>
              <a:rPr lang="fr-WINDIE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Pendant la période de l’engagement :</a:t>
            </a:r>
          </a:p>
          <a:p>
            <a:pPr marL="1714500" lvl="3" indent="-342900">
              <a:buFontTx/>
              <a:buChar char="-"/>
            </a:pPr>
            <a:r>
              <a:rPr lang="fr-WINDIE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près de la moitié sont</a:t>
            </a:r>
            <a:r>
              <a:rPr lang="fr-WINDIES" sz="2400" dirty="0" smtClean="0">
                <a:latin typeface="Times New Roman" pitchFamily="18" charset="0"/>
                <a:cs typeface="Times New Roman" pitchFamily="18" charset="0"/>
              </a:rPr>
              <a:t> morts</a:t>
            </a:r>
            <a:r>
              <a:rPr lang="fr-WINDIE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ou ont été r</a:t>
            </a:r>
            <a:r>
              <a:rPr lang="fr-WINDIES" sz="2400" dirty="0" smtClean="0">
                <a:latin typeface="Times New Roman" pitchFamily="18" charset="0"/>
                <a:cs typeface="Times New Roman" pitchFamily="18" charset="0"/>
              </a:rPr>
              <a:t>apatriés,  </a:t>
            </a:r>
          </a:p>
          <a:p>
            <a:pPr marL="1714500" lvl="3" indent="-342900">
              <a:buFontTx/>
              <a:buChar char="-"/>
            </a:pPr>
            <a:r>
              <a:rPr lang="fr-WINDIES" sz="2400" dirty="0" smtClean="0">
                <a:latin typeface="Times New Roman" pitchFamily="18" charset="0"/>
                <a:cs typeface="Times New Roman" pitchFamily="18" charset="0"/>
              </a:rPr>
              <a:t>l’autre moitié a fait de la Guadeloupe sa terre d’adoption. Au jour où nous sommes (en 2017), leurs descendants représentent un pourcentage non négligeable de la population de la Guadeloupe, soit environ 14% de personnes pouvant se prévaloir du fait indien. Tout cela pour indiquer qu’il y a un apport de sang indien dans la population de l’île.</a:t>
            </a:r>
          </a:p>
          <a:p>
            <a:pPr algn="ctr">
              <a:buFontTx/>
              <a:buChar char="-"/>
            </a:pPr>
            <a:endParaRPr lang="fr-WINDIES" sz="2400" dirty="0" smtClean="0">
              <a:latin typeface="Arial Black" panose="020B0A04020102020204" pitchFamily="34" charset="0"/>
            </a:endParaRPr>
          </a:p>
          <a:p>
            <a:pPr algn="ctr"/>
            <a:endParaRPr lang="fr-FR" sz="2400" dirty="0" smtClean="0">
              <a:latin typeface="Arial Black" panose="020B0A04020102020204" pitchFamily="34" charset="0"/>
            </a:endParaRPr>
          </a:p>
          <a:p>
            <a:pPr algn="ctr"/>
            <a:endParaRPr lang="fr-FR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16024"/>
            <a:ext cx="9144000" cy="1141274"/>
          </a:xfrm>
          <a:prstGeom prst="rect">
            <a:avLst/>
          </a:prstGeom>
          <a:solidFill>
            <a:srgbClr val="FF0000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WINDIES" sz="2400" dirty="0" smtClean="0">
                <a:latin typeface="Times New Roman" pitchFamily="18" charset="0"/>
                <a:cs typeface="Times New Roman" pitchFamily="18" charset="0"/>
              </a:rPr>
              <a:t>L’apport physique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28638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endParaRPr lang="fr-FR" sz="4000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 smtClean="0"/>
              <a:t>Les Indiens prévoyants, ne sachant pas ce qu’ils allaient trouver comme nourriture (notamment) dans le pays d’accueil projetant des idées à long terme, ont emporté avec eux, des baluchons remplis de……………… :</a:t>
            </a:r>
            <a:r>
              <a:rPr lang="fr-WINDIES" sz="2000" dirty="0" smtClean="0"/>
              <a:t> </a:t>
            </a:r>
          </a:p>
          <a:p>
            <a:r>
              <a:rPr lang="fr-WINDIES" sz="2000" dirty="0" smtClean="0"/>
              <a:t>			Voir ci-après </a:t>
            </a:r>
            <a:endParaRPr lang="fr-FR" sz="2000" dirty="0" smtClean="0"/>
          </a:p>
          <a:p>
            <a:endParaRPr lang="fr-WINDIES" sz="2000" dirty="0" smtClean="0"/>
          </a:p>
          <a:p>
            <a:r>
              <a:rPr lang="fr-WINDIES" sz="2000" dirty="0" smtClean="0"/>
              <a:t>Les indiens ont apporté une brillante </a:t>
            </a:r>
          </a:p>
          <a:p>
            <a:r>
              <a:rPr lang="fr-WINDIES" sz="2000" dirty="0" smtClean="0"/>
              <a:t>contribution au patrimoine culinaire antillais</a:t>
            </a:r>
          </a:p>
          <a:p>
            <a:r>
              <a:rPr lang="fr-WINDIES" sz="2000" dirty="0" smtClean="0"/>
              <a:t>sous la forme de plats traditionnels de leur</a:t>
            </a:r>
          </a:p>
          <a:p>
            <a:r>
              <a:rPr lang="fr-WINDIES" sz="2000" dirty="0" smtClean="0"/>
              <a:t>terroir qui, associés aux influences européennes </a:t>
            </a:r>
          </a:p>
          <a:p>
            <a:r>
              <a:rPr lang="fr-WINDIES" sz="2000" dirty="0" smtClean="0"/>
              <a:t>africaines, a permit à la cuisine créole de se </a:t>
            </a:r>
          </a:p>
          <a:p>
            <a:r>
              <a:rPr lang="fr-WINDIES" sz="2000" dirty="0" smtClean="0"/>
              <a:t>développer, de s’enrichir et surtout, de garder</a:t>
            </a:r>
          </a:p>
          <a:p>
            <a:r>
              <a:rPr lang="fr-WINDIES" sz="2000" dirty="0" smtClean="0"/>
              <a:t>son rang parmi les cuisines exotiques.</a:t>
            </a:r>
            <a:endParaRPr lang="fr-FR" sz="2000" dirty="0" smtClean="0"/>
          </a:p>
          <a:p>
            <a:pPr algn="ctr"/>
            <a:r>
              <a:rPr lang="fr-WINDIES" sz="2000" dirty="0" smtClean="0"/>
              <a:t> </a:t>
            </a:r>
            <a:endParaRPr lang="fr-FR" sz="2000" dirty="0" smtClean="0"/>
          </a:p>
        </p:txBody>
      </p:sp>
      <p:pic>
        <p:nvPicPr>
          <p:cNvPr id="5" name="Picture 2" descr="C:\Users\Président\Desktop\mes images Photos\Commémo.. arrivée Indiens\152ème anniversaire à Duval déc. 2007 OK\152ème arrivée ndiens 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7436" y="2643182"/>
            <a:ext cx="3937085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691680" y="227013"/>
            <a:ext cx="6995120" cy="1143000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effectLst/>
              </a:rPr>
              <a:t> </a:t>
            </a:r>
            <a:endParaRPr lang="fr-FR" dirty="0"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1700808"/>
            <a:ext cx="6120680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fr-FR" sz="14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171400"/>
            <a:ext cx="9144000" cy="1541413"/>
          </a:xfrm>
          <a:prstGeom prst="rect">
            <a:avLst/>
          </a:prstGeom>
          <a:solidFill>
            <a:srgbClr val="FF0000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dirty="0" smtClean="0">
              <a:solidFill>
                <a:prstClr val="white"/>
              </a:solidFill>
            </a:endParaRPr>
          </a:p>
          <a:p>
            <a:pPr lvl="0" algn="ctr"/>
            <a:r>
              <a:rPr lang="fr-FR" dirty="0" smtClean="0">
                <a:solidFill>
                  <a:prstClr val="white"/>
                </a:solidFill>
              </a:rPr>
              <a:t>Dans </a:t>
            </a:r>
            <a:r>
              <a:rPr lang="fr-FR" dirty="0">
                <a:solidFill>
                  <a:prstClr val="white"/>
                </a:solidFill>
              </a:rPr>
              <a:t>les </a:t>
            </a:r>
            <a:r>
              <a:rPr lang="fr-FR" dirty="0" smtClean="0">
                <a:solidFill>
                  <a:prstClr val="white"/>
                </a:solidFill>
              </a:rPr>
              <a:t>balluchons, il y avait entre autres :  </a:t>
            </a:r>
            <a:endParaRPr lang="fr-FR" dirty="0">
              <a:solidFill>
                <a:prstClr val="white"/>
              </a:solidFill>
            </a:endParaRPr>
          </a:p>
          <a:p>
            <a:pPr lvl="0" algn="ctr"/>
            <a:r>
              <a:rPr lang="fr-FR" dirty="0" smtClean="0">
                <a:solidFill>
                  <a:prstClr val="white"/>
                </a:solidFill>
              </a:rPr>
              <a:t>des </a:t>
            </a:r>
            <a:r>
              <a:rPr lang="fr-FR" dirty="0">
                <a:solidFill>
                  <a:prstClr val="white"/>
                </a:solidFill>
              </a:rPr>
              <a:t>graines de végétaux , notamment pour leur </a:t>
            </a:r>
            <a:r>
              <a:rPr lang="fr-FR" dirty="0" smtClean="0">
                <a:solidFill>
                  <a:prstClr val="white"/>
                </a:solidFill>
              </a:rPr>
              <a:t>nourriture,</a:t>
            </a:r>
          </a:p>
          <a:p>
            <a:pPr lvl="0" algn="ctr"/>
            <a:r>
              <a:rPr lang="fr-FR" dirty="0">
                <a:solidFill>
                  <a:prstClr val="white"/>
                </a:solidFill>
              </a:rPr>
              <a:t>Dans cette optique, il y a beaucoup de plantes qui enrichissent le paysage floral guadeloupéen , </a:t>
            </a:r>
            <a:r>
              <a:rPr lang="fr-FR" dirty="0" smtClean="0">
                <a:solidFill>
                  <a:prstClr val="white"/>
                </a:solidFill>
              </a:rPr>
              <a:t>utilisées, par exemple :  dans la cuisine, l’artisanat, la parfumerie, la médecine traditionnelle, la décoration, les cérémonies indiennes, l’ornementation……….</a:t>
            </a:r>
            <a:endParaRPr lang="fr-FR" dirty="0">
              <a:solidFill>
                <a:prstClr val="white"/>
              </a:solidFill>
            </a:endParaRPr>
          </a:p>
          <a:p>
            <a:pPr lvl="0"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2257" y="1374392"/>
            <a:ext cx="6622436" cy="5483608"/>
          </a:xfrm>
          <a:prstGeom prst="rect">
            <a:avLst/>
          </a:prstGeom>
          <a:solidFill>
            <a:srgbClr val="33CC33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fr-FR" dirty="0" smtClean="0">
              <a:solidFill>
                <a:srgbClr val="002060"/>
              </a:solidFill>
            </a:endParaRPr>
          </a:p>
          <a:p>
            <a:pPr marL="285750" indent="-285750" algn="ctr">
              <a:buFontTx/>
              <a:buChar char="-"/>
            </a:pPr>
            <a:endParaRPr lang="fr-FR" b="1" dirty="0" smtClean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fr-FR" b="1" dirty="0" smtClean="0">
                <a:solidFill>
                  <a:schemeClr val="tx1"/>
                </a:solidFill>
              </a:rPr>
              <a:t>le safran ou </a:t>
            </a:r>
            <a:r>
              <a:rPr lang="fr-FR" b="1" dirty="0" err="1" smtClean="0">
                <a:solidFill>
                  <a:schemeClr val="tx1"/>
                </a:solidFill>
              </a:rPr>
              <a:t>mandja</a:t>
            </a:r>
            <a:r>
              <a:rPr lang="fr-FR" b="1" dirty="0" smtClean="0">
                <a:solidFill>
                  <a:schemeClr val="tx1"/>
                </a:solidFill>
              </a:rPr>
              <a:t>, ou curcuma</a:t>
            </a:r>
          </a:p>
          <a:p>
            <a:pPr marL="285750" indent="-285750" algn="ctr">
              <a:buFontTx/>
              <a:buChar char="-"/>
            </a:pPr>
            <a:r>
              <a:rPr lang="fr-FR" b="1" dirty="0" smtClean="0">
                <a:solidFill>
                  <a:schemeClr val="tx1"/>
                </a:solidFill>
              </a:rPr>
              <a:t>Le </a:t>
            </a:r>
            <a:r>
              <a:rPr lang="fr-FR" b="1" dirty="0" err="1" smtClean="0">
                <a:solidFill>
                  <a:schemeClr val="tx1"/>
                </a:solidFill>
              </a:rPr>
              <a:t>moulougkilè</a:t>
            </a:r>
            <a:r>
              <a:rPr lang="fr-FR" b="1" dirty="0" smtClean="0">
                <a:solidFill>
                  <a:schemeClr val="tx1"/>
                </a:solidFill>
              </a:rPr>
              <a:t>, ou </a:t>
            </a:r>
            <a:r>
              <a:rPr lang="fr-FR" b="1" dirty="0" err="1" smtClean="0">
                <a:solidFill>
                  <a:schemeClr val="tx1"/>
                </a:solidFill>
              </a:rPr>
              <a:t>Sadjan</a:t>
            </a:r>
            <a:r>
              <a:rPr lang="fr-FR" b="1" dirty="0" smtClean="0">
                <a:solidFill>
                  <a:schemeClr val="tx1"/>
                </a:solidFill>
              </a:rPr>
              <a:t> , ou </a:t>
            </a:r>
            <a:r>
              <a:rPr lang="fr-FR" b="1" dirty="0" err="1" smtClean="0">
                <a:solidFill>
                  <a:schemeClr val="tx1"/>
                </a:solidFill>
              </a:rPr>
              <a:t>Moringa</a:t>
            </a:r>
            <a:r>
              <a:rPr lang="fr-FR" b="1" dirty="0" smtClean="0">
                <a:solidFill>
                  <a:schemeClr val="tx1"/>
                </a:solidFill>
              </a:rPr>
              <a:t> « le nom vernaculaire »</a:t>
            </a:r>
          </a:p>
          <a:p>
            <a:pPr marL="285750" indent="-285750" algn="ctr">
              <a:buFontTx/>
              <a:buChar char="-"/>
            </a:pPr>
            <a:r>
              <a:rPr lang="fr-FR" b="1" dirty="0" smtClean="0">
                <a:solidFill>
                  <a:schemeClr val="tx1"/>
                </a:solidFill>
              </a:rPr>
              <a:t> le gombo, Le </a:t>
            </a:r>
            <a:r>
              <a:rPr lang="fr-FR" b="1" dirty="0" err="1" smtClean="0">
                <a:solidFill>
                  <a:schemeClr val="tx1"/>
                </a:solidFill>
              </a:rPr>
              <a:t>Paroka</a:t>
            </a:r>
            <a:r>
              <a:rPr lang="fr-FR" b="1" dirty="0" smtClean="0">
                <a:solidFill>
                  <a:schemeClr val="tx1"/>
                </a:solidFill>
              </a:rPr>
              <a:t> ………</a:t>
            </a:r>
          </a:p>
          <a:p>
            <a:pPr algn="ctr"/>
            <a:endParaRPr lang="fr-FR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b="1" dirty="0" smtClean="0">
                <a:solidFill>
                  <a:schemeClr val="tx1"/>
                </a:solidFill>
              </a:rPr>
              <a:t>Dans plusieurs villes  des restaurants indiens présentent la cuisine typiquement de l’Inde, </a:t>
            </a:r>
          </a:p>
          <a:p>
            <a:pPr marL="285750" indent="-285750">
              <a:buFontTx/>
              <a:buChar char="-"/>
            </a:pPr>
            <a:r>
              <a:rPr lang="fr-FR" sz="1600" b="1" dirty="0" smtClean="0">
                <a:solidFill>
                  <a:schemeClr val="tx1"/>
                </a:solidFill>
              </a:rPr>
              <a:t>D’autres restaurants de la Place ont la spécialité de la cuisine indienne locale,</a:t>
            </a:r>
          </a:p>
          <a:p>
            <a:pPr marL="285750" indent="-285750">
              <a:buFontTx/>
              <a:buChar char="-"/>
            </a:pPr>
            <a:r>
              <a:rPr lang="fr-FR" sz="1600" b="1" dirty="0" smtClean="0">
                <a:solidFill>
                  <a:schemeClr val="tx1"/>
                </a:solidFill>
              </a:rPr>
              <a:t>Il y a aussi des </a:t>
            </a:r>
            <a:r>
              <a:rPr lang="fr-FR" sz="1600" b="1" dirty="0">
                <a:solidFill>
                  <a:schemeClr val="tx1"/>
                </a:solidFill>
              </a:rPr>
              <a:t>restaurants </a:t>
            </a:r>
            <a:r>
              <a:rPr lang="fr-FR" sz="1600" b="1" dirty="0" smtClean="0">
                <a:solidFill>
                  <a:schemeClr val="tx1"/>
                </a:solidFill>
              </a:rPr>
              <a:t>(dits mixtes) qui affichent :</a:t>
            </a:r>
          </a:p>
          <a:p>
            <a:pPr marL="742950" lvl="1" indent="-285750"/>
            <a:r>
              <a:rPr lang="fr-FR" sz="1600" b="1" dirty="0" smtClean="0">
                <a:solidFill>
                  <a:schemeClr val="tx1"/>
                </a:solidFill>
              </a:rPr>
              <a:t>(spécialités locales et indiennes), </a:t>
            </a:r>
            <a:r>
              <a:rPr lang="fr-FR" sz="1600" b="1" dirty="0">
                <a:solidFill>
                  <a:schemeClr val="tx1"/>
                </a:solidFill>
              </a:rPr>
              <a:t>notamment le </a:t>
            </a:r>
            <a:r>
              <a:rPr lang="fr-FR" sz="1600" b="1" dirty="0" smtClean="0">
                <a:solidFill>
                  <a:schemeClr val="tx1"/>
                </a:solidFill>
              </a:rPr>
              <a:t>colombo.</a:t>
            </a:r>
          </a:p>
          <a:p>
            <a:pPr marL="285750" indent="-285750">
              <a:buFontTx/>
              <a:buChar char="-"/>
            </a:pPr>
            <a:r>
              <a:rPr lang="fr-FR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 </a:t>
            </a:r>
            <a:r>
              <a:rPr lang="fr-FR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colombo </a:t>
            </a:r>
            <a:r>
              <a:rPr lang="fr-FR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étant </a:t>
            </a:r>
            <a:r>
              <a:rPr lang="fr-FR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bien intégré et </a:t>
            </a:r>
            <a:r>
              <a:rPr lang="fr-FR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apprécié; </a:t>
            </a:r>
            <a:r>
              <a:rPr lang="fr-FR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dans les déjeuners champêtres, les midi minuit, les invités demandent avant même de prendre </a:t>
            </a:r>
            <a:r>
              <a:rPr lang="fr-FR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leurs tickets </a:t>
            </a:r>
            <a:r>
              <a:rPr lang="fr-FR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s’il y aura du </a:t>
            </a:r>
            <a:r>
              <a:rPr lang="fr-FR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colombo qui </a:t>
            </a:r>
            <a:r>
              <a:rPr lang="fr-FR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 </a:t>
            </a:r>
            <a:r>
              <a:rPr lang="fr-FR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devenu le plat national </a:t>
            </a:r>
            <a:r>
              <a:rPr lang="fr-FR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guadeloupéen.</a:t>
            </a:r>
          </a:p>
          <a:p>
            <a:pPr marL="285750" indent="-285750">
              <a:buFontTx/>
              <a:buChar char="-"/>
            </a:pPr>
            <a:r>
              <a:rPr lang="fr-FR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</a:t>
            </a:r>
            <a:r>
              <a:rPr lang="fr-FR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petites entreprises privées dans l’exploitation </a:t>
            </a:r>
            <a:r>
              <a:rPr lang="fr-FR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</a:t>
            </a:r>
            <a:r>
              <a:rPr lang="fr-FR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épices , des </a:t>
            </a:r>
            <a:r>
              <a:rPr lang="fr-FR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condiments (pâte à colombo), pour les grandes surfaces. </a:t>
            </a:r>
            <a:r>
              <a:rPr lang="fr-FR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fr-FR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fr-FR" sz="1600" b="1" dirty="0" smtClean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6" name="Imag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1428736"/>
            <a:ext cx="2571736" cy="242889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703840" y="1571612"/>
            <a:ext cx="1440160" cy="35719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i="1" dirty="0" smtClean="0">
                <a:solidFill>
                  <a:srgbClr val="FF0000"/>
                </a:solidFill>
              </a:rPr>
              <a:t>Le Safran</a:t>
            </a:r>
            <a:endParaRPr lang="fr-FR" sz="1600" b="1" i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29454" y="4143380"/>
            <a:ext cx="1643074" cy="2143140"/>
          </a:xfrm>
          <a:prstGeom prst="rect">
            <a:avLst/>
          </a:prstGeom>
          <a:solidFill>
            <a:srgbClr val="7030A0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92" y="4143380"/>
            <a:ext cx="1500198" cy="214314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7072330" y="6286520"/>
            <a:ext cx="1593866" cy="285752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dirty="0" smtClean="0">
                <a:solidFill>
                  <a:srgbClr val="FF0000"/>
                </a:solidFill>
              </a:rPr>
              <a:t>Le </a:t>
            </a:r>
            <a:r>
              <a:rPr lang="fr-FR" sz="1400" b="1" i="1" dirty="0" err="1" smtClean="0">
                <a:solidFill>
                  <a:srgbClr val="FF0000"/>
                </a:solidFill>
              </a:rPr>
              <a:t>Paroka</a:t>
            </a:r>
            <a:endParaRPr lang="fr-FR" sz="1400" b="1" i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93228" y="1419861"/>
            <a:ext cx="2520280" cy="432048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 smtClean="0">
              <a:solidFill>
                <a:srgbClr val="FF0000"/>
              </a:solidFill>
            </a:endParaRPr>
          </a:p>
          <a:p>
            <a:pPr algn="ctr"/>
            <a:endParaRPr lang="fr-FR" sz="2400" b="1" dirty="0" smtClean="0">
              <a:solidFill>
                <a:srgbClr val="FF0000"/>
              </a:solidFill>
            </a:endParaRPr>
          </a:p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Dans la cuisine</a:t>
            </a:r>
          </a:p>
          <a:p>
            <a:pPr algn="ctr"/>
            <a:endParaRPr lang="fr-FR" sz="2400" b="1" dirty="0" smtClean="0">
              <a:solidFill>
                <a:srgbClr val="FF0000"/>
              </a:solidFill>
            </a:endParaRPr>
          </a:p>
          <a:p>
            <a:pPr algn="ctr"/>
            <a:endParaRPr lang="fr-F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43408"/>
            <a:ext cx="9972600" cy="1613421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fr-WINDIES" sz="2800" b="1" dirty="0" smtClean="0">
                <a:latin typeface="Arial Black" panose="020B0A04020102020204" pitchFamily="34" charset="0"/>
              </a:rPr>
              <a:t>+</a:t>
            </a:r>
            <a:endParaRPr lang="fr-FR" sz="2800" b="1" dirty="0">
              <a:latin typeface="Arial Black" panose="020B0A04020102020204" pitchFamily="34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6426" y="1512027"/>
            <a:ext cx="10001288" cy="6058629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  </a:t>
            </a:r>
            <a:endParaRPr lang="fr-FR" sz="20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400" b="1" dirty="0" smtClean="0">
                <a:solidFill>
                  <a:schemeClr val="bg1"/>
                </a:solidFill>
              </a:rPr>
              <a:t>        </a:t>
            </a:r>
            <a:endParaRPr lang="fr-FR" sz="1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400" b="1" dirty="0" smtClean="0">
                <a:solidFill>
                  <a:schemeClr val="bg1"/>
                </a:solidFill>
              </a:rPr>
              <a:t>        </a:t>
            </a:r>
            <a:endParaRPr lang="fr-FR" sz="1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0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1800" b="1" dirty="0" smtClean="0">
                <a:solidFill>
                  <a:schemeClr val="bg1"/>
                </a:solidFill>
              </a:rPr>
              <a:t>    </a:t>
            </a:r>
          </a:p>
        </p:txBody>
      </p:sp>
      <p:pic>
        <p:nvPicPr>
          <p:cNvPr id="8" name="Imag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1965676"/>
            <a:ext cx="4777061" cy="3672329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-214338"/>
            <a:ext cx="9929850" cy="1500198"/>
          </a:xfrm>
          <a:prstGeom prst="rect">
            <a:avLst/>
          </a:prstGeom>
          <a:solidFill>
            <a:srgbClr val="FF0000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 smtClean="0"/>
              <a:t>               Dans l’artisanat, la parfumerie	Dans la décoration </a:t>
            </a:r>
          </a:p>
          <a:p>
            <a:r>
              <a:rPr lang="fr-FR" sz="1400" b="1" dirty="0" smtClean="0">
                <a:solidFill>
                  <a:prstClr val="white"/>
                </a:solidFill>
                <a:latin typeface="Cambria"/>
              </a:rPr>
              <a:t>Le vétiver  Pour </a:t>
            </a:r>
            <a:r>
              <a:rPr lang="fr-FR" sz="1400" b="1" dirty="0">
                <a:solidFill>
                  <a:prstClr val="white"/>
                </a:solidFill>
                <a:latin typeface="Cambria"/>
              </a:rPr>
              <a:t>la confection de : </a:t>
            </a:r>
            <a:r>
              <a:rPr lang="fr-FR" sz="1400" b="1" dirty="0" smtClean="0">
                <a:solidFill>
                  <a:prstClr val="white"/>
                </a:solidFill>
                <a:latin typeface="Cambria"/>
              </a:rPr>
              <a:t>Sacs</a:t>
            </a:r>
            <a:r>
              <a:rPr lang="fr-FR" sz="1400" b="1" dirty="0">
                <a:solidFill>
                  <a:prstClr val="white"/>
                </a:solidFill>
                <a:latin typeface="Cambria"/>
              </a:rPr>
              <a:t>, nattes </a:t>
            </a:r>
            <a:r>
              <a:rPr lang="fr-FR" sz="1400" b="1" dirty="0" smtClean="0">
                <a:solidFill>
                  <a:prstClr val="white"/>
                </a:solidFill>
                <a:latin typeface="Cambria"/>
              </a:rPr>
              <a:t>………                                                        </a:t>
            </a:r>
            <a:r>
              <a:rPr lang="fr-FR" dirty="0" smtClean="0">
                <a:solidFill>
                  <a:prstClr val="white"/>
                </a:solidFill>
              </a:rPr>
              <a:t>Le </a:t>
            </a:r>
            <a:r>
              <a:rPr lang="fr-FR" dirty="0">
                <a:solidFill>
                  <a:prstClr val="white"/>
                </a:solidFill>
              </a:rPr>
              <a:t>Ixora</a:t>
            </a:r>
            <a:endParaRPr lang="fr-FR" sz="3200" dirty="0">
              <a:solidFill>
                <a:prstClr val="white"/>
              </a:solidFill>
            </a:endParaRPr>
          </a:p>
          <a:p>
            <a:endParaRPr lang="fr-FR" sz="1200" b="1" dirty="0">
              <a:solidFill>
                <a:prstClr val="white"/>
              </a:solidFill>
              <a:latin typeface="Cambria"/>
            </a:endParaRPr>
          </a:p>
          <a:p>
            <a:pPr algn="ctr"/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965676"/>
            <a:ext cx="4852175" cy="36391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3608" y="6105225"/>
            <a:ext cx="3312368" cy="36004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La Citronnelle</a:t>
            </a:r>
            <a:endParaRPr lang="fr-FR" sz="2000" dirty="0"/>
          </a:p>
        </p:txBody>
      </p:sp>
      <p:sp>
        <p:nvSpPr>
          <p:cNvPr id="6" name="Rectangle 5"/>
          <p:cNvSpPr/>
          <p:nvPr/>
        </p:nvSpPr>
        <p:spPr>
          <a:xfrm>
            <a:off x="5552030" y="6009358"/>
            <a:ext cx="3765172" cy="455907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Le Ixora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xmlns="" val="291593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0668" y="1"/>
            <a:ext cx="9144000" cy="1160584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endParaRPr lang="fr-FR" sz="4400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120" y="4725144"/>
            <a:ext cx="2602632" cy="576064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sp>
        <p:nvSpPr>
          <p:cNvPr id="4" name="Rectangle 3"/>
          <p:cNvSpPr/>
          <p:nvPr/>
        </p:nvSpPr>
        <p:spPr>
          <a:xfrm>
            <a:off x="-14599" y="1"/>
            <a:ext cx="914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306388" y="-46279"/>
            <a:ext cx="8572560" cy="993423"/>
          </a:xfrm>
          <a:prstGeom prst="rect">
            <a:avLst/>
          </a:prstGeom>
          <a:solidFill>
            <a:srgbClr val="FF0000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Dans les cérémonies religieuses :</a:t>
            </a:r>
          </a:p>
          <a:p>
            <a:pPr algn="ctr"/>
            <a:r>
              <a:rPr lang="fr-FR" dirty="0" smtClean="0"/>
              <a:t>Le </a:t>
            </a:r>
            <a:r>
              <a:rPr lang="fr-FR" dirty="0" err="1" smtClean="0"/>
              <a:t>Vèpèlè</a:t>
            </a:r>
            <a:r>
              <a:rPr lang="fr-FR" dirty="0" smtClean="0"/>
              <a:t>, le </a:t>
            </a:r>
            <a:r>
              <a:rPr lang="fr-FR" dirty="0" err="1" smtClean="0"/>
              <a:t>Vètèlè</a:t>
            </a:r>
            <a:r>
              <a:rPr lang="fr-FR" dirty="0" smtClean="0"/>
              <a:t>, le Manguier, le </a:t>
            </a:r>
            <a:r>
              <a:rPr lang="fr-FR" dirty="0" err="1" smtClean="0"/>
              <a:t>Maliépou</a:t>
            </a:r>
            <a:r>
              <a:rPr lang="fr-FR" dirty="0" smtClean="0"/>
              <a:t> (fleur de lys)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0668" y="908720"/>
            <a:ext cx="9108733" cy="594928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  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662" y="1496831"/>
            <a:ext cx="4428238" cy="31483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05526" y="1070266"/>
            <a:ext cx="3758761" cy="368155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Le </a:t>
            </a:r>
            <a:r>
              <a:rPr lang="fr-FR" sz="2000" b="1" dirty="0" err="1" smtClean="0">
                <a:solidFill>
                  <a:srgbClr val="00B050"/>
                </a:solidFill>
              </a:rPr>
              <a:t>Vèpèlè</a:t>
            </a:r>
            <a:r>
              <a:rPr lang="fr-FR" sz="2000" b="1" dirty="0" smtClean="0">
                <a:solidFill>
                  <a:srgbClr val="00B050"/>
                </a:solidFill>
              </a:rPr>
              <a:t> ou </a:t>
            </a:r>
            <a:r>
              <a:rPr lang="fr-FR" sz="2000" b="1" dirty="0" err="1" smtClean="0">
                <a:solidFill>
                  <a:srgbClr val="00B050"/>
                </a:solidFill>
              </a:rPr>
              <a:t>Neem</a:t>
            </a:r>
            <a:r>
              <a:rPr lang="fr-FR" sz="2000" b="1" dirty="0" smtClean="0">
                <a:solidFill>
                  <a:srgbClr val="00B050"/>
                </a:solidFill>
              </a:rPr>
              <a:t> </a:t>
            </a:r>
            <a:endParaRPr lang="fr-FR" sz="2000" b="1" dirty="0">
              <a:solidFill>
                <a:srgbClr val="00B05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1997" y="1484701"/>
            <a:ext cx="4213968" cy="31604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49865" y="5178988"/>
            <a:ext cx="9179266" cy="1628058"/>
          </a:xfrm>
          <a:prstGeom prst="rect">
            <a:avLst/>
          </a:prstGeom>
          <a:solidFill>
            <a:srgbClr val="00B050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y a des plantes originaires de l’Inde qui ornent le paysage floral Guadeloupéen ;</a:t>
            </a:r>
            <a:endParaRPr lang="fr-FR" sz="14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fr-FR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Vèpèlè</a:t>
            </a:r>
            <a:r>
              <a:rPr lang="fr-FR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 A Fort Royal à DESHAIS, P/Canal, </a:t>
            </a:r>
            <a:r>
              <a:rPr lang="fr-FR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Anquetil, Vieille Tour </a:t>
            </a:r>
            <a:r>
              <a:rPr lang="fr-FR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Pipal</a:t>
            </a:r>
            <a:r>
              <a:rPr lang="fr-FR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r>
              <a:rPr lang="fr-FR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Baimbridge</a:t>
            </a:r>
            <a:endParaRPr lang="fr-FR" sz="14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43042" y="4786322"/>
            <a:ext cx="2286016" cy="285752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WINDIES" dirty="0" smtClean="0">
                <a:solidFill>
                  <a:srgbClr val="FF0000"/>
                </a:solidFill>
              </a:rPr>
              <a:t>Le </a:t>
            </a:r>
            <a:r>
              <a:rPr lang="fr-WINDIES" dirty="0" err="1" smtClean="0">
                <a:solidFill>
                  <a:srgbClr val="FF0000"/>
                </a:solidFill>
              </a:rPr>
              <a:t>Vèpèlè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29256" y="4786322"/>
            <a:ext cx="2286016" cy="285752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WINDIES" dirty="0" smtClean="0">
                <a:solidFill>
                  <a:srgbClr val="FF0000"/>
                </a:solidFill>
              </a:rPr>
              <a:t>Le </a:t>
            </a:r>
            <a:r>
              <a:rPr lang="fr-WINDIES" dirty="0" err="1" smtClean="0">
                <a:solidFill>
                  <a:srgbClr val="FF0000"/>
                </a:solidFill>
              </a:rPr>
              <a:t>Vèpèlè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0668" y="1"/>
            <a:ext cx="9144000" cy="1160584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endParaRPr lang="fr-FR" sz="4400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120" y="4725144"/>
            <a:ext cx="2602632" cy="576064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6" y="188640"/>
            <a:ext cx="914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68" y="83581"/>
            <a:ext cx="9094238" cy="1211539"/>
          </a:xfrm>
          <a:prstGeom prst="rect">
            <a:avLst/>
          </a:prstGeom>
          <a:solidFill>
            <a:srgbClr val="FF0000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prstClr val="white"/>
                </a:solidFill>
              </a:rPr>
              <a:t>D’autres Plantes ornent </a:t>
            </a:r>
          </a:p>
          <a:p>
            <a:pPr algn="ctr"/>
            <a:r>
              <a:rPr lang="fr-FR" sz="2400" dirty="0" smtClean="0">
                <a:solidFill>
                  <a:prstClr val="white"/>
                </a:solidFill>
              </a:rPr>
              <a:t>le paysage floral guadeloupéen  </a:t>
            </a:r>
            <a:endParaRPr lang="fr-FR" sz="24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4599" y="1295120"/>
            <a:ext cx="9108733" cy="3834688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prstClr val="white"/>
                </a:solidFill>
              </a:rPr>
              <a:t>  </a:t>
            </a:r>
            <a:r>
              <a:rPr lang="fr-FR" sz="2800" dirty="0">
                <a:solidFill>
                  <a:srgbClr val="0000FF"/>
                </a:solidFill>
              </a:rPr>
              <a:t>l</a:t>
            </a:r>
            <a:r>
              <a:rPr lang="fr-FR" sz="2800" dirty="0" smtClean="0">
                <a:solidFill>
                  <a:srgbClr val="0000FF"/>
                </a:solidFill>
              </a:rPr>
              <a:t>e Jacquier, l’Orchidée, le Palmier, le Casse, la Cannelle, le croton, le vétiver, le curcuma, la citronnelle, </a:t>
            </a:r>
          </a:p>
          <a:p>
            <a:pPr algn="ctr"/>
            <a:r>
              <a:rPr lang="fr-FR" sz="2800" dirty="0" smtClean="0">
                <a:solidFill>
                  <a:srgbClr val="0000FF"/>
                </a:solidFill>
              </a:rPr>
              <a:t>le Chapeau Chinois, le manguier, le </a:t>
            </a:r>
            <a:r>
              <a:rPr lang="fr-FR" sz="2800" dirty="0" err="1" smtClean="0">
                <a:solidFill>
                  <a:srgbClr val="0000FF"/>
                </a:solidFill>
              </a:rPr>
              <a:t>moulougkilè</a:t>
            </a:r>
            <a:r>
              <a:rPr lang="fr-FR" sz="2800" dirty="0" smtClean="0">
                <a:solidFill>
                  <a:srgbClr val="0000FF"/>
                </a:solidFill>
              </a:rPr>
              <a:t>, </a:t>
            </a:r>
          </a:p>
          <a:p>
            <a:pPr algn="ctr"/>
            <a:r>
              <a:rPr lang="fr-FR" sz="2800" dirty="0" smtClean="0">
                <a:solidFill>
                  <a:srgbClr val="0000FF"/>
                </a:solidFill>
              </a:rPr>
              <a:t>Le tamarin, le </a:t>
            </a:r>
            <a:r>
              <a:rPr lang="fr-FR" sz="2800" dirty="0" err="1" smtClean="0">
                <a:solidFill>
                  <a:srgbClr val="0000FF"/>
                </a:solidFill>
              </a:rPr>
              <a:t>tulsi</a:t>
            </a:r>
            <a:r>
              <a:rPr lang="fr-FR" sz="2800" dirty="0" smtClean="0">
                <a:solidFill>
                  <a:srgbClr val="0000FF"/>
                </a:solidFill>
              </a:rPr>
              <a:t>, le Basilique, le Patchouli, </a:t>
            </a:r>
          </a:p>
          <a:p>
            <a:pPr algn="ctr"/>
            <a:r>
              <a:rPr lang="fr-FR" sz="2800" dirty="0" smtClean="0">
                <a:solidFill>
                  <a:srgbClr val="0000FF"/>
                </a:solidFill>
              </a:rPr>
              <a:t>la liane de chine, le gingembre,    </a:t>
            </a:r>
            <a:endParaRPr lang="fr-FR" sz="28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4599" y="5152110"/>
            <a:ext cx="9154800" cy="1916832"/>
          </a:xfrm>
          <a:prstGeom prst="rect">
            <a:avLst/>
          </a:prstGeom>
          <a:solidFill>
            <a:srgbClr val="00B050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b="1" dirty="0" smtClean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fr-FR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Vèpèlè</a:t>
            </a:r>
            <a:endParaRPr lang="fr-FR" b="1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fr-FR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Fort Royal à DESHAIS, P/Canal, Anquetil</a:t>
            </a:r>
            <a:br>
              <a:rPr lang="fr-FR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fr-FR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Pipal</a:t>
            </a:r>
            <a:r>
              <a:rPr lang="fr-FR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r>
              <a:rPr lang="fr-FR" b="1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Baimbridge</a:t>
            </a:r>
            <a:endParaRPr lang="fr-FR" sz="1400" b="1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5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0668" y="1"/>
            <a:ext cx="9144000" cy="1160584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endParaRPr lang="fr-FR" sz="4400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120" y="4725144"/>
            <a:ext cx="2602632" cy="576064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472" y="0"/>
            <a:ext cx="914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644098" cy="1500174"/>
          </a:xfrm>
          <a:prstGeom prst="rect">
            <a:avLst/>
          </a:prstGeom>
          <a:solidFill>
            <a:srgbClr val="FF0000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Les </a:t>
            </a:r>
            <a:r>
              <a:rPr lang="fr-FR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Magasins indiens, </a:t>
            </a:r>
          </a:p>
          <a:p>
            <a:pPr algn="ctr"/>
            <a:r>
              <a:rPr lang="fr-FR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Les magasins mixtes</a:t>
            </a:r>
            <a:r>
              <a:rPr lang="fr-FR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fr-FR" sz="20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fr-FR" sz="20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500174"/>
            <a:ext cx="9715536" cy="5357826"/>
          </a:xfrm>
          <a:prstGeom prst="rect">
            <a:avLst/>
          </a:prstGeom>
          <a:solidFill>
            <a:srgbClr val="002060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WINDIE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y a beaucoup de boutiques et magasins indiens de prêt à porter masculin et féminin, dans différentes communes de la Guadeloupe . </a:t>
            </a:r>
            <a:endParaRPr lang="fr-FR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tenue indienne est portée 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 le Guadeloupéen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quel qu’il 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soit, depuis la création de l’Association des Amis de l’Inde, de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plus en 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plus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dans des 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manifestations, des occasions cérémonielles notamment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voire même au 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travail.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Ces structures d’habillage proposent également des accessoires, indiens pour la décoration intérieure et extérieure.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épices indiennes sont vendues  sur tout le marché local., voire même les grandes surfaces,  les supermarchés.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dirty="0" smtClean="0">
                <a:solidFill>
                  <a:prstClr val="whit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72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27013"/>
            <a:ext cx="9144000" cy="1143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9144000" cy="1196752"/>
          </a:xfrm>
          <a:prstGeom prst="rect">
            <a:avLst/>
          </a:prstGeom>
          <a:solidFill>
            <a:srgbClr val="FF0000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Les Instruments de musique</a:t>
            </a:r>
          </a:p>
          <a:p>
            <a:pPr algn="ctr"/>
            <a:r>
              <a:rPr lang="fr-FR" sz="2000" dirty="0" smtClean="0">
                <a:solidFill>
                  <a:prstClr val="white"/>
                </a:solidFill>
              </a:rPr>
              <a:t>Trois instruments </a:t>
            </a:r>
            <a:r>
              <a:rPr lang="fr-FR" sz="2000" dirty="0">
                <a:solidFill>
                  <a:prstClr val="white"/>
                </a:solidFill>
              </a:rPr>
              <a:t>de musique sont introduits </a:t>
            </a:r>
            <a:r>
              <a:rPr lang="fr-FR" sz="2000" dirty="0" smtClean="0">
                <a:solidFill>
                  <a:prstClr val="white"/>
                </a:solidFill>
              </a:rPr>
              <a:t>avec l’arrivée </a:t>
            </a:r>
            <a:r>
              <a:rPr lang="fr-FR" sz="2000" dirty="0">
                <a:solidFill>
                  <a:prstClr val="white"/>
                </a:solidFill>
              </a:rPr>
              <a:t>des </a:t>
            </a:r>
            <a:r>
              <a:rPr lang="fr-FR" sz="2000" dirty="0" smtClean="0">
                <a:solidFill>
                  <a:prstClr val="white"/>
                </a:solidFill>
              </a:rPr>
              <a:t>Indiens</a:t>
            </a:r>
            <a:endParaRPr lang="fr-FR" sz="2800" dirty="0"/>
          </a:p>
        </p:txBody>
      </p:sp>
      <p:sp>
        <p:nvSpPr>
          <p:cNvPr id="5" name="Rectangle 4"/>
          <p:cNvSpPr/>
          <p:nvPr/>
        </p:nvSpPr>
        <p:spPr>
          <a:xfrm>
            <a:off x="30632" y="1142984"/>
            <a:ext cx="9113368" cy="5487987"/>
          </a:xfrm>
          <a:prstGeom prst="rect">
            <a:avLst/>
          </a:prstGeom>
          <a:solidFill>
            <a:srgbClr val="002060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 smtClean="0"/>
          </a:p>
          <a:p>
            <a:pPr algn="ctr"/>
            <a:endParaRPr lang="fr-FR" sz="2400" dirty="0" smtClean="0"/>
          </a:p>
          <a:p>
            <a:pPr algn="ctr"/>
            <a:endParaRPr lang="fr-FR" sz="2400" dirty="0" smtClean="0"/>
          </a:p>
          <a:p>
            <a:pPr algn="ctr"/>
            <a:endParaRPr lang="fr-FR" sz="2400" dirty="0" smtClean="0"/>
          </a:p>
          <a:p>
            <a:pPr algn="ctr"/>
            <a:endParaRPr lang="fr-FR" sz="2400" dirty="0" smtClean="0"/>
          </a:p>
          <a:p>
            <a:pPr algn="ctr"/>
            <a:endParaRPr lang="fr-FR" sz="2400" dirty="0"/>
          </a:p>
          <a:p>
            <a:pPr algn="ctr"/>
            <a:endParaRPr lang="fr-FR" sz="2400" dirty="0" smtClean="0"/>
          </a:p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Avec les échanges </a:t>
            </a:r>
            <a:r>
              <a:rPr lang="fr-FR" sz="2000" b="1" dirty="0">
                <a:solidFill>
                  <a:srgbClr val="FF0000"/>
                </a:solidFill>
              </a:rPr>
              <a:t>avec des pays de la caraïbe,  l’Inde </a:t>
            </a:r>
            <a:r>
              <a:rPr lang="fr-FR" sz="2000" b="1" dirty="0" smtClean="0">
                <a:solidFill>
                  <a:srgbClr val="FF0000"/>
                </a:solidFill>
              </a:rPr>
              <a:t>;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d’autres </a:t>
            </a:r>
            <a:r>
              <a:rPr lang="fr-FR" sz="2000" b="1" dirty="0">
                <a:solidFill>
                  <a:srgbClr val="FF0000"/>
                </a:solidFill>
              </a:rPr>
              <a:t>instruments voient le jour en </a:t>
            </a:r>
            <a:r>
              <a:rPr lang="fr-FR" sz="2000" b="1" dirty="0" smtClean="0">
                <a:solidFill>
                  <a:srgbClr val="FF0000"/>
                </a:solidFill>
              </a:rPr>
              <a:t>Guadeloupe :</a:t>
            </a:r>
            <a:endParaRPr lang="fr-FR" sz="2000" b="1" dirty="0">
              <a:solidFill>
                <a:srgbClr val="FF0000"/>
              </a:solidFill>
            </a:endParaRPr>
          </a:p>
          <a:p>
            <a:pPr algn="ctr"/>
            <a:endParaRPr lang="fr-FR" sz="2400" dirty="0" smtClean="0"/>
          </a:p>
          <a:p>
            <a:pPr algn="ctr"/>
            <a:endParaRPr lang="fr-FR" sz="2400" dirty="0"/>
          </a:p>
          <a:p>
            <a:pPr algn="ctr"/>
            <a:endParaRPr lang="fr-FR" sz="2400" dirty="0" smtClean="0"/>
          </a:p>
          <a:p>
            <a:pPr algn="ctr"/>
            <a:endParaRPr lang="fr-FR" sz="2400" dirty="0"/>
          </a:p>
          <a:p>
            <a:pPr algn="ctr"/>
            <a:endParaRPr lang="fr-FR" sz="2400" dirty="0" smtClean="0"/>
          </a:p>
          <a:p>
            <a:pPr algn="ctr"/>
            <a:endParaRPr lang="fr-FR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65" y="1642025"/>
            <a:ext cx="2068113" cy="155108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5091" y="1655697"/>
            <a:ext cx="2052614" cy="153946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1712" y="1645891"/>
            <a:ext cx="2122962" cy="15922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52536" y="3162595"/>
            <a:ext cx="2448272" cy="432048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1 - </a:t>
            </a:r>
            <a:r>
              <a:rPr lang="fr-FR" sz="1600" dirty="0" err="1" smtClean="0"/>
              <a:t>Matalon</a:t>
            </a:r>
            <a:endParaRPr lang="fr-FR" sz="1600" dirty="0"/>
          </a:p>
        </p:txBody>
      </p:sp>
      <p:sp>
        <p:nvSpPr>
          <p:cNvPr id="9" name="Rectangle 8"/>
          <p:cNvSpPr/>
          <p:nvPr/>
        </p:nvSpPr>
        <p:spPr>
          <a:xfrm>
            <a:off x="1856319" y="3162594"/>
            <a:ext cx="2501367" cy="414421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2 - </a:t>
            </a:r>
            <a:r>
              <a:rPr lang="fr-FR" sz="1600" dirty="0" err="1" smtClean="0"/>
              <a:t>Taloms</a:t>
            </a:r>
            <a:endParaRPr lang="fr-FR" sz="1600" dirty="0"/>
          </a:p>
        </p:txBody>
      </p:sp>
      <p:sp>
        <p:nvSpPr>
          <p:cNvPr id="10" name="Rectangle 9"/>
          <p:cNvSpPr/>
          <p:nvPr/>
        </p:nvSpPr>
        <p:spPr>
          <a:xfrm>
            <a:off x="4357686" y="3221102"/>
            <a:ext cx="2187906" cy="399498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3 - Tambour (</a:t>
            </a:r>
            <a:r>
              <a:rPr lang="fr-FR" sz="1600" dirty="0" err="1" smtClean="0"/>
              <a:t>Tapou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9576" y="1705284"/>
            <a:ext cx="2098895" cy="1532829"/>
          </a:xfrm>
          <a:prstGeom prst="rect">
            <a:avLst/>
          </a:prstGeom>
        </p:spPr>
      </p:pic>
      <p:pic>
        <p:nvPicPr>
          <p:cNvPr id="12" name="Image 11" descr="photo de Sitar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587" y="4622869"/>
            <a:ext cx="2867464" cy="1469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4945" y="4678919"/>
            <a:ext cx="1893531" cy="142014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4978" y="4629652"/>
            <a:ext cx="2650514" cy="148302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55576" y="3717032"/>
            <a:ext cx="8034099" cy="36004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699576" y="3279644"/>
            <a:ext cx="2090099" cy="250796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Les Tablas</a:t>
            </a:r>
            <a:endParaRPr lang="fr-FR" sz="1600" dirty="0"/>
          </a:p>
        </p:txBody>
      </p:sp>
      <p:sp>
        <p:nvSpPr>
          <p:cNvPr id="17" name="Rectangle 16"/>
          <p:cNvSpPr/>
          <p:nvPr/>
        </p:nvSpPr>
        <p:spPr>
          <a:xfrm>
            <a:off x="346239" y="6024538"/>
            <a:ext cx="2557010" cy="376536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Le Sitar</a:t>
            </a:r>
            <a:endParaRPr lang="fr-FR" sz="1600" dirty="0"/>
          </a:p>
        </p:txBody>
      </p:sp>
      <p:sp>
        <p:nvSpPr>
          <p:cNvPr id="18" name="Rectangle 17"/>
          <p:cNvSpPr/>
          <p:nvPr/>
        </p:nvSpPr>
        <p:spPr>
          <a:xfrm>
            <a:off x="3556644" y="6024538"/>
            <a:ext cx="1690135" cy="411401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L’Harmonium</a:t>
            </a:r>
            <a:endParaRPr lang="fr-FR" sz="1600" dirty="0"/>
          </a:p>
        </p:txBody>
      </p:sp>
      <p:sp>
        <p:nvSpPr>
          <p:cNvPr id="19" name="Rectangle 18"/>
          <p:cNvSpPr/>
          <p:nvPr/>
        </p:nvSpPr>
        <p:spPr>
          <a:xfrm>
            <a:off x="5963707" y="6138302"/>
            <a:ext cx="2448272" cy="262772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La Flûte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xmlns="" val="176545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count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accent3"/>
        </a:solidFill>
        <a:ln w="25400" cap="rnd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AF19C96-3D46-4722-86B8-F1A9A110FA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pour un exposé sur un pays</Template>
  <TotalTime>0</TotalTime>
  <Words>1227</Words>
  <Application>Microsoft Office PowerPoint</Application>
  <PresentationFormat>Affichage à l'écran (4:3)</PresentationFormat>
  <Paragraphs>221</Paragraphs>
  <Slides>16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country</vt:lpstr>
      <vt:lpstr>   </vt:lpstr>
      <vt:lpstr> </vt:lpstr>
      <vt:lpstr>Diapositive 3</vt:lpstr>
      <vt:lpstr> </vt:lpstr>
      <vt:lpstr>+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2015-09-03T21:17:23Z</dcterms:created>
  <dcterms:modified xsi:type="dcterms:W3CDTF">2021-05-24T23:59:15Z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TC101659609990</vt:lpwstr>
  </property>
</Properties>
</file>